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udio/wav" Extension="wav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57" r:id="rId3"/>
    <p:sldId id="261" r:id="rId4"/>
    <p:sldId id="259" r:id="rId5"/>
    <p:sldId id="260" r:id="rId6"/>
    <p:sldId id="276" r:id="rId7"/>
    <p:sldId id="262" r:id="rId8"/>
    <p:sldId id="263" r:id="rId9"/>
    <p:sldId id="264" r:id="rId10"/>
    <p:sldId id="265" r:id="rId11"/>
    <p:sldId id="266" r:id="rId12"/>
    <p:sldId id="268" r:id="rId13"/>
    <p:sldId id="277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657"/>
    <a:srgbClr val="BAE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C413-CFFC-6A47-BA53-DBAD94CA9ABB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2E66-53FD-6344-8CFC-9E32F678D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871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C413-CFFC-6A47-BA53-DBAD94CA9ABB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2E66-53FD-6344-8CFC-9E32F678D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40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C413-CFFC-6A47-BA53-DBAD94CA9ABB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2E66-53FD-6344-8CFC-9E32F678D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60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C413-CFFC-6A47-BA53-DBAD94CA9ABB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2E66-53FD-6344-8CFC-9E32F678D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26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C413-CFFC-6A47-BA53-DBAD94CA9ABB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2E66-53FD-6344-8CFC-9E32F678D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68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C413-CFFC-6A47-BA53-DBAD94CA9ABB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2E66-53FD-6344-8CFC-9E32F678D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20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C413-CFFC-6A47-BA53-DBAD94CA9ABB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2E66-53FD-6344-8CFC-9E32F678D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4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C413-CFFC-6A47-BA53-DBAD94CA9ABB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2E66-53FD-6344-8CFC-9E32F678D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5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C413-CFFC-6A47-BA53-DBAD94CA9ABB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2E66-53FD-6344-8CFC-9E32F678D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69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C413-CFFC-6A47-BA53-DBAD94CA9ABB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2E66-53FD-6344-8CFC-9E32F678D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15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FC413-CFFC-6A47-BA53-DBAD94CA9ABB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42E66-53FD-6344-8CFC-9E32F678D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FC413-CFFC-6A47-BA53-DBAD94CA9ABB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42E66-53FD-6344-8CFC-9E32F678D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9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slideLayouts/slideLayout1.xml" Type="http://schemas.openxmlformats.org/officeDocument/2006/relationships/slideLayout"/><Relationship Id="rId2" Target="../media/media1.wav" Type="http://schemas.openxmlformats.org/officeDocument/2006/relationships/audio"/><Relationship Id="rId1" Target="../media/media1.wav" Type="http://schemas.microsoft.com/office/2007/relationships/media"/><Relationship Id="rId6" Target="../media/image2.png" Type="http://schemas.openxmlformats.org/officeDocument/2006/relationships/image"/><Relationship Id="rId5" Target="mailto:centre46@mail.ru" TargetMode="External" Type="http://schemas.openxmlformats.org/officeDocument/2006/relationships/hyperlink"/><Relationship Id="rId4" Target="../media/image1.jpe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8" Target="../media/image2.png" Type="http://schemas.openxmlformats.org/officeDocument/2006/relationships/image"/><Relationship Id="rId3" Target="../slideLayouts/slideLayout1.xml" Type="http://schemas.openxmlformats.org/officeDocument/2006/relationships/slideLayout"/><Relationship Id="rId7" Target="../media/image20.jpg" Type="http://schemas.openxmlformats.org/officeDocument/2006/relationships/image"/><Relationship Id="rId2" Target="../media/media10.wav" Type="http://schemas.openxmlformats.org/officeDocument/2006/relationships/audio"/><Relationship Id="rId1" Target="../media/media10.wav" Type="http://schemas.microsoft.com/office/2007/relationships/media"/><Relationship Id="rId6" Target="../media/image19.jpg" Type="http://schemas.openxmlformats.org/officeDocument/2006/relationships/image"/><Relationship Id="rId5" Target="../media/image18.jpg" Type="http://schemas.openxmlformats.org/officeDocument/2006/relationships/image"/><Relationship Id="rId4" Target="../media/image1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slideLayouts/slideLayout1.xml" Type="http://schemas.openxmlformats.org/officeDocument/2006/relationships/slideLayout"/><Relationship Id="rId7" Target="../media/image2.png" Type="http://schemas.openxmlformats.org/officeDocument/2006/relationships/image"/><Relationship Id="rId2" Target="../media/media11.wav" Type="http://schemas.openxmlformats.org/officeDocument/2006/relationships/audio"/><Relationship Id="rId1" Target="../media/media11.wav" Type="http://schemas.microsoft.com/office/2007/relationships/media"/><Relationship Id="rId6" Target="../media/image22.jpg" Type="http://schemas.openxmlformats.org/officeDocument/2006/relationships/image"/><Relationship Id="rId5" Target="../media/image21.jpg" Type="http://schemas.openxmlformats.org/officeDocument/2006/relationships/image"/><Relationship Id="rId4" Target="../media/image1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8" Target="../media/image26.jpg" Type="http://schemas.openxmlformats.org/officeDocument/2006/relationships/image"/><Relationship Id="rId3" Target="../slideLayouts/slideLayout1.xml" Type="http://schemas.openxmlformats.org/officeDocument/2006/relationships/slideLayout"/><Relationship Id="rId7" Target="../media/image25.jpg" Type="http://schemas.openxmlformats.org/officeDocument/2006/relationships/image"/><Relationship Id="rId2" Target="../media/media12.wav" Type="http://schemas.openxmlformats.org/officeDocument/2006/relationships/audio"/><Relationship Id="rId1" Target="../media/media12.wav" Type="http://schemas.microsoft.com/office/2007/relationships/media"/><Relationship Id="rId6" Target="../media/image24.jpg" Type="http://schemas.openxmlformats.org/officeDocument/2006/relationships/image"/><Relationship Id="rId5" Target="../media/image23.jpg" Type="http://schemas.openxmlformats.org/officeDocument/2006/relationships/image"/><Relationship Id="rId4" Target="../media/image1.jpeg" Type="http://schemas.openxmlformats.org/officeDocument/2006/relationships/image"/><Relationship Id="rId9" Target="../media/image2.pn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slideLayouts/slideLayout1.xml" Type="http://schemas.openxmlformats.org/officeDocument/2006/relationships/slideLayout"/><Relationship Id="rId2" Target="../media/media13.wav" Type="http://schemas.openxmlformats.org/officeDocument/2006/relationships/audio"/><Relationship Id="rId1" Target="../media/media13.wav" Type="http://schemas.microsoft.com/office/2007/relationships/media"/><Relationship Id="rId6" Target="../media/image2.png" Type="http://schemas.openxmlformats.org/officeDocument/2006/relationships/image"/><Relationship Id="rId5" Target="../media/image27.jpeg" Type="http://schemas.openxmlformats.org/officeDocument/2006/relationships/image"/><Relationship Id="rId4" Target="../media/image1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slideLayouts/slideLayout2.xml" Type="http://schemas.openxmlformats.org/officeDocument/2006/relationships/slideLayout"/><Relationship Id="rId2" Target="../media/media14.wav" Type="http://schemas.openxmlformats.org/officeDocument/2006/relationships/audio"/><Relationship Id="rId1" Target="../media/media14.wav" Type="http://schemas.microsoft.com/office/2007/relationships/media"/><Relationship Id="rId5" Target="../media/image2.png" Type="http://schemas.openxmlformats.org/officeDocument/2006/relationships/image"/><Relationship Id="rId4" Target="../media/image1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slideLayouts/slideLayout1.xml" Type="http://schemas.openxmlformats.org/officeDocument/2006/relationships/slideLayout"/><Relationship Id="rId2" Target="../media/media2.wav" Type="http://schemas.openxmlformats.org/officeDocument/2006/relationships/audio"/><Relationship Id="rId1" Target="../media/media2.wav" Type="http://schemas.microsoft.com/office/2007/relationships/media"/><Relationship Id="rId6" Target="../media/image2.png" Type="http://schemas.openxmlformats.org/officeDocument/2006/relationships/image"/><Relationship Id="rId5" Target="../media/image3.jpg" Type="http://schemas.openxmlformats.org/officeDocument/2006/relationships/image"/><Relationship Id="rId4" Target="../media/image1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slideLayouts/slideLayout1.xml" Type="http://schemas.openxmlformats.org/officeDocument/2006/relationships/slideLayout"/><Relationship Id="rId2" Target="../media/media3.wav" Type="http://schemas.openxmlformats.org/officeDocument/2006/relationships/audio"/><Relationship Id="rId1" Target="../media/media3.wav" Type="http://schemas.microsoft.com/office/2007/relationships/media"/><Relationship Id="rId5" Target="../media/image2.png" Type="http://schemas.openxmlformats.org/officeDocument/2006/relationships/image"/><Relationship Id="rId4" Target="../media/image1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slideLayouts/slideLayout1.xml" Type="http://schemas.openxmlformats.org/officeDocument/2006/relationships/slideLayout"/><Relationship Id="rId7" Target="../media/image2.png" Type="http://schemas.openxmlformats.org/officeDocument/2006/relationships/image"/><Relationship Id="rId2" Target="../media/media4.wav" Type="http://schemas.openxmlformats.org/officeDocument/2006/relationships/audio"/><Relationship Id="rId1" Target="../media/media4.wav" Type="http://schemas.microsoft.com/office/2007/relationships/media"/><Relationship Id="rId6" Target="../media/image5.jpg" Type="http://schemas.openxmlformats.org/officeDocument/2006/relationships/image"/><Relationship Id="rId5" Target="../media/image4.jpg" Type="http://schemas.openxmlformats.org/officeDocument/2006/relationships/image"/><Relationship Id="rId4" Target="../media/image1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8" Target="../media/image2.png" Type="http://schemas.openxmlformats.org/officeDocument/2006/relationships/image"/><Relationship Id="rId3" Target="../slideLayouts/slideLayout1.xml" Type="http://schemas.openxmlformats.org/officeDocument/2006/relationships/slideLayout"/><Relationship Id="rId7" Target="../media/image8.jpg" Type="http://schemas.openxmlformats.org/officeDocument/2006/relationships/image"/><Relationship Id="rId2" Target="../media/media5.wav" Type="http://schemas.openxmlformats.org/officeDocument/2006/relationships/audio"/><Relationship Id="rId1" Target="../media/media5.wav" Type="http://schemas.microsoft.com/office/2007/relationships/media"/><Relationship Id="rId6" Target="../media/image7.jpg" Type="http://schemas.openxmlformats.org/officeDocument/2006/relationships/image"/><Relationship Id="rId5" Target="../media/image6.jpg" Type="http://schemas.openxmlformats.org/officeDocument/2006/relationships/image"/><Relationship Id="rId4" Target="../media/image1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8" Target="../media/image2.png" Type="http://schemas.openxmlformats.org/officeDocument/2006/relationships/image"/><Relationship Id="rId3" Target="../slideLayouts/slideLayout1.xml" Type="http://schemas.openxmlformats.org/officeDocument/2006/relationships/slideLayout"/><Relationship Id="rId7" Target="../media/image11.jpg" Type="http://schemas.openxmlformats.org/officeDocument/2006/relationships/image"/><Relationship Id="rId2" Target="../media/media6.wav" Type="http://schemas.openxmlformats.org/officeDocument/2006/relationships/audio"/><Relationship Id="rId1" Target="../media/media6.wav" Type="http://schemas.microsoft.com/office/2007/relationships/media"/><Relationship Id="rId6" Target="../media/image10.jpg" Type="http://schemas.openxmlformats.org/officeDocument/2006/relationships/image"/><Relationship Id="rId5" Target="../media/image9.jpg" Type="http://schemas.openxmlformats.org/officeDocument/2006/relationships/image"/><Relationship Id="rId4" Target="../media/image1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slideLayouts/slideLayout1.xml" Type="http://schemas.openxmlformats.org/officeDocument/2006/relationships/slideLayout"/><Relationship Id="rId7" Target="../media/image2.png" Type="http://schemas.openxmlformats.org/officeDocument/2006/relationships/image"/><Relationship Id="rId2" Target="../media/media7.wav" Type="http://schemas.openxmlformats.org/officeDocument/2006/relationships/audio"/><Relationship Id="rId1" Target="../media/media7.wav" Type="http://schemas.microsoft.com/office/2007/relationships/media"/><Relationship Id="rId6" Target="../media/image13.jpg" Type="http://schemas.openxmlformats.org/officeDocument/2006/relationships/image"/><Relationship Id="rId5" Target="../media/image12.jpg" Type="http://schemas.openxmlformats.org/officeDocument/2006/relationships/image"/><Relationship Id="rId4" Target="../media/image1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slideLayouts/slideLayout1.xml" Type="http://schemas.openxmlformats.org/officeDocument/2006/relationships/slideLayout"/><Relationship Id="rId7" Target="../media/image2.png" Type="http://schemas.openxmlformats.org/officeDocument/2006/relationships/image"/><Relationship Id="rId2" Target="../media/media8.wav" Type="http://schemas.openxmlformats.org/officeDocument/2006/relationships/audio"/><Relationship Id="rId1" Target="../media/media8.wav" Type="http://schemas.microsoft.com/office/2007/relationships/media"/><Relationship Id="rId6" Target="../media/image15.jpg" Type="http://schemas.openxmlformats.org/officeDocument/2006/relationships/image"/><Relationship Id="rId5" Target="../media/image14.jpg" Type="http://schemas.openxmlformats.org/officeDocument/2006/relationships/image"/><Relationship Id="rId4" Target="../media/image1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slideLayouts/slideLayout1.xml" Type="http://schemas.openxmlformats.org/officeDocument/2006/relationships/slideLayout"/><Relationship Id="rId7" Target="../media/image2.png" Type="http://schemas.openxmlformats.org/officeDocument/2006/relationships/image"/><Relationship Id="rId2" Target="../media/media9.wav" Type="http://schemas.openxmlformats.org/officeDocument/2006/relationships/audio"/><Relationship Id="rId1" Target="../media/media9.wav" Type="http://schemas.microsoft.com/office/2007/relationships/media"/><Relationship Id="rId6" Target="../media/image17.jpg" Type="http://schemas.openxmlformats.org/officeDocument/2006/relationships/image"/><Relationship Id="rId5" Target="../media/image16.jpg" Type="http://schemas.openxmlformats.org/officeDocument/2006/relationships/image"/><Relationship Id="rId4" Target="../media/image1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0" y="0"/>
            <a:ext cx="9144000" cy="68784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8585" y="639942"/>
            <a:ext cx="86516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Авторское пособие по познавательному развитию дошкольников</a:t>
            </a:r>
          </a:p>
          <a:p>
            <a:pPr algn="ctr"/>
            <a:r>
              <a:rPr lang="ru-RU" sz="3200" b="1" dirty="0" smtClean="0"/>
              <a:t>«В ЛЕСУ У БЕЛОСНЕЖКИ»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52251" y="4888643"/>
            <a:ext cx="5756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err="1" smtClean="0"/>
              <a:t>Воспитател</a:t>
            </a:r>
            <a:r>
              <a:rPr lang="ru-RU" sz="2400" dirty="0" smtClean="0"/>
              <a:t>и:</a:t>
            </a:r>
          </a:p>
          <a:p>
            <a:pPr algn="r"/>
            <a:r>
              <a:rPr lang="en-US" sz="2400" dirty="0" err="1" smtClean="0"/>
              <a:t>Агапова</a:t>
            </a:r>
            <a:r>
              <a:rPr lang="en-US" sz="2400" dirty="0" smtClean="0"/>
              <a:t> </a:t>
            </a:r>
            <a:r>
              <a:rPr lang="en-US" sz="2400" dirty="0" err="1" smtClean="0"/>
              <a:t>Надежда</a:t>
            </a:r>
            <a:r>
              <a:rPr lang="en-US" sz="2400" dirty="0" smtClean="0"/>
              <a:t> </a:t>
            </a:r>
            <a:r>
              <a:rPr lang="en-US" sz="2400" dirty="0" err="1" smtClean="0"/>
              <a:t>Сергеевна</a:t>
            </a:r>
            <a:endParaRPr lang="ru-RU" sz="2400" dirty="0" smtClean="0"/>
          </a:p>
          <a:p>
            <a:pPr algn="r"/>
            <a:r>
              <a:rPr lang="ru-RU" sz="2400" dirty="0" err="1" smtClean="0"/>
              <a:t>Бегоян</a:t>
            </a:r>
            <a:r>
              <a:rPr lang="ru-RU" sz="2400" dirty="0" smtClean="0"/>
              <a:t> Екатерина Александровна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2280" y="132110"/>
            <a:ext cx="77585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/>
              <a:t>Муниципальное бюджетное дошкольное образовательное учреждение муниципального образования город Краснодар  «Центр развития ребёнка — детский сад № 46» 350089, г. Краснодар, </a:t>
            </a:r>
            <a:br>
              <a:rPr lang="ru-RU" altLang="ru-RU" sz="1400" b="1" dirty="0"/>
            </a:br>
            <a:r>
              <a:rPr lang="ru-RU" altLang="ru-RU" sz="1400" b="1" dirty="0"/>
              <a:t>ул. Бульварное Кольцо, д. 24.</a:t>
            </a:r>
            <a:br>
              <a:rPr lang="ru-RU" altLang="ru-RU" sz="1400" b="1" dirty="0"/>
            </a:br>
            <a:r>
              <a:rPr lang="ru-RU" altLang="ru-RU" sz="1400" b="1" dirty="0"/>
              <a:t>тел</a:t>
            </a:r>
            <a:r>
              <a:rPr lang="en-US" altLang="ru-RU" sz="1400" b="1" dirty="0"/>
              <a:t>. 8 (861) 261-35-67, e-mail: </a:t>
            </a:r>
            <a:r>
              <a:rPr lang="en-US" altLang="ru-RU" sz="1400" b="1" dirty="0">
                <a:hlinkClick r:id="rId5"/>
              </a:rPr>
              <a:t>centre46@mail.ru</a:t>
            </a:r>
            <a:r>
              <a:rPr lang="ru-RU" altLang="ru-RU" sz="1400" b="1" dirty="0">
                <a:latin typeface="Calibri" pitchFamily="34" charset="0"/>
              </a:rPr>
              <a:t/>
            </a:r>
            <a:br>
              <a:rPr lang="ru-RU" altLang="ru-RU" sz="1400" b="1" dirty="0">
                <a:latin typeface="Calibri" pitchFamily="34" charset="0"/>
              </a:rPr>
            </a:br>
            <a:endParaRPr lang="ru-RU" sz="1400" dirty="0"/>
          </a:p>
        </p:txBody>
      </p:sp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78"/>
    </mc:Choice>
    <mc:Fallback>
      <p:transition spd="slow" advTm="4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0" y="0"/>
            <a:ext cx="9144000" cy="6878487"/>
          </a:xfrm>
          <a:prstGeom prst="rect">
            <a:avLst/>
          </a:prstGeom>
        </p:spPr>
      </p:pic>
      <p:pic>
        <p:nvPicPr>
          <p:cNvPr id="2" name="Изображение 1" descr="IMG_718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16" y="1420048"/>
            <a:ext cx="3691423" cy="2768568"/>
          </a:xfrm>
          <a:prstGeom prst="rect">
            <a:avLst/>
          </a:prstGeom>
          <a:ln w="190500" cap="sq">
            <a:solidFill>
              <a:srgbClr val="ADD657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Изображение 2" descr="IMG_718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2842">
            <a:off x="566179" y="1867282"/>
            <a:ext cx="2858417" cy="2143813"/>
          </a:xfrm>
          <a:prstGeom prst="rect">
            <a:avLst/>
          </a:prstGeom>
          <a:ln w="190500" cap="sq">
            <a:solidFill>
              <a:srgbClr val="ADD657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93757" y="235525"/>
            <a:ext cx="8373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Пространственное ориентирование –  </a:t>
            </a:r>
          </a:p>
          <a:p>
            <a:pPr algn="ctr"/>
            <a:r>
              <a:rPr lang="ru-RU" sz="2400" b="1" dirty="0" smtClean="0"/>
              <a:t>игра-</a:t>
            </a:r>
            <a:r>
              <a:rPr lang="ru-RU" sz="2400" b="1" dirty="0" err="1" smtClean="0"/>
              <a:t>квест</a:t>
            </a:r>
            <a:r>
              <a:rPr lang="ru-RU" sz="2400" b="1" dirty="0" smtClean="0"/>
              <a:t> «Поиск сокровищ»</a:t>
            </a:r>
            <a:endParaRPr lang="ru-RU" sz="2400" b="1" dirty="0"/>
          </a:p>
        </p:txBody>
      </p:sp>
      <p:pic>
        <p:nvPicPr>
          <p:cNvPr id="6" name="Изображение 5" descr="IMG_7305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8" t="16707" r="11099" b="19410"/>
          <a:stretch/>
        </p:blipFill>
        <p:spPr>
          <a:xfrm rot="5400000">
            <a:off x="2723495" y="4691129"/>
            <a:ext cx="2113311" cy="1800250"/>
          </a:xfrm>
          <a:prstGeom prst="rect">
            <a:avLst/>
          </a:prstGeom>
          <a:ln w="190500" cap="sq">
            <a:solidFill>
              <a:srgbClr val="ADD657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Звук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1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663"/>
    </mc:Choice>
    <mc:Fallback>
      <p:transition spd="slow" advTm="23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0" y="0"/>
            <a:ext cx="9144000" cy="6878487"/>
          </a:xfrm>
          <a:prstGeom prst="rect">
            <a:avLst/>
          </a:prstGeom>
        </p:spPr>
      </p:pic>
      <p:pic>
        <p:nvPicPr>
          <p:cNvPr id="2" name="Изображение 1" descr="IMG_717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8356">
            <a:off x="778429" y="1981146"/>
            <a:ext cx="4395331" cy="3296498"/>
          </a:xfrm>
          <a:prstGeom prst="rect">
            <a:avLst/>
          </a:prstGeom>
          <a:ln w="190500" cap="sq">
            <a:solidFill>
              <a:srgbClr val="ADD657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778431" y="288456"/>
            <a:ext cx="7916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Сюжетно-ролевая игра – «Лесной магазин»</a:t>
            </a:r>
            <a:endParaRPr lang="ru-RU" sz="2400" b="1" dirty="0"/>
          </a:p>
        </p:txBody>
      </p:sp>
      <p:pic>
        <p:nvPicPr>
          <p:cNvPr id="5" name="Изображение 4" descr="IMG_717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8830" y="2931140"/>
            <a:ext cx="3572323" cy="2679243"/>
          </a:xfrm>
          <a:prstGeom prst="rect">
            <a:avLst/>
          </a:prstGeom>
          <a:ln w="190500" cap="sq">
            <a:solidFill>
              <a:srgbClr val="ADD657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1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66"/>
    </mc:Choice>
    <mc:Fallback>
      <p:transition spd="slow" advTm="14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0" y="0"/>
            <a:ext cx="9144000" cy="6878487"/>
          </a:xfrm>
          <a:prstGeom prst="rect">
            <a:avLst/>
          </a:prstGeom>
        </p:spPr>
      </p:pic>
      <p:pic>
        <p:nvPicPr>
          <p:cNvPr id="2" name="Изображение 1" descr="IMG_7226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4"/>
          <a:stretch/>
        </p:blipFill>
        <p:spPr>
          <a:xfrm rot="5400000">
            <a:off x="944035" y="1046990"/>
            <a:ext cx="3577216" cy="3316058"/>
          </a:xfrm>
          <a:prstGeom prst="rect">
            <a:avLst/>
          </a:prstGeom>
          <a:ln w="190500" cap="sq">
            <a:solidFill>
              <a:srgbClr val="ADD657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32745" y="259414"/>
            <a:ext cx="8073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Исследования при помощи прибора «Микроскоп»</a:t>
            </a:r>
            <a:endParaRPr lang="ru-RU" sz="2400" b="1" dirty="0"/>
          </a:p>
        </p:txBody>
      </p:sp>
      <p:pic>
        <p:nvPicPr>
          <p:cNvPr id="7" name="Изображение 2" descr="IMG_719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16882">
            <a:off x="5403060" y="1776626"/>
            <a:ext cx="3355194" cy="2516396"/>
          </a:xfrm>
          <a:prstGeom prst="rect">
            <a:avLst/>
          </a:prstGeom>
          <a:ln w="190500" cap="sq">
            <a:solidFill>
              <a:srgbClr val="ADD657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Изображение 7" descr="IMG_719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8649">
            <a:off x="151477" y="4001964"/>
            <a:ext cx="2487248" cy="1865436"/>
          </a:xfrm>
          <a:prstGeom prst="rect">
            <a:avLst/>
          </a:prstGeom>
          <a:ln w="190500" cap="sq">
            <a:solidFill>
              <a:srgbClr val="ADD657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Изображение 1" descr="IMG_725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503" y="4761141"/>
            <a:ext cx="2470338" cy="1886985"/>
          </a:xfrm>
          <a:prstGeom prst="rect">
            <a:avLst/>
          </a:prstGeom>
          <a:ln w="190500" cap="sq">
            <a:solidFill>
              <a:srgbClr val="ADD657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1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90"/>
    </mc:Choice>
    <mc:Fallback>
      <p:transition spd="slow" advTm="13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0" y="0"/>
            <a:ext cx="9144000" cy="6878487"/>
          </a:xfrm>
          <a:prstGeom prst="rect">
            <a:avLst/>
          </a:prstGeom>
        </p:spPr>
      </p:pic>
      <p:pic>
        <p:nvPicPr>
          <p:cNvPr id="1026" name="Picture 2" descr="C:\Users\333\Downloads\IMG_73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46" y="867062"/>
            <a:ext cx="7405503" cy="53951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ADD657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47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805"/>
    </mc:Choice>
    <mc:Fallback>
      <p:transition spd="slow" advTm="328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 flipH="1">
            <a:off x="0" y="0"/>
            <a:ext cx="9907788" cy="6878487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68538" y="3046413"/>
            <a:ext cx="66055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800" b="1" i="1" u="sng" dirty="0">
                <a:solidFill>
                  <a:srgbClr val="000000"/>
                </a:solidFill>
                <a:latin typeface="Arial" charset="0"/>
                <a:cs typeface="Arial" charset="0"/>
              </a:rPr>
              <a:t>ds46.centerstart.ru/</a:t>
            </a:r>
            <a:r>
              <a:rPr lang="ru-RU" altLang="ru-RU" sz="4800" b="1" i="1" u="sng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68538" y="4292600"/>
            <a:ext cx="62642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350089, г. Краснодар</a:t>
            </a:r>
            <a:endParaRPr lang="ru-RU" altLang="ru-RU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 i="1" dirty="0">
                <a:solidFill>
                  <a:srgbClr val="000000"/>
                </a:solidFill>
                <a:latin typeface="Arial" charset="0"/>
              </a:rPr>
              <a:t>ул. Бульварное Кольцо, д.24</a:t>
            </a:r>
            <a:endParaRPr lang="ru-RU" altLang="ru-RU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1775" y="387350"/>
            <a:ext cx="8516938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МЫ  РАДЫ   ПОДЕЛИТЬСЯ    НАШИМ ОПЫТОМ  И    ДОСТИЖЕНИЯМИ. </a:t>
            </a:r>
            <a:b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ВСЕГДА   ОТКРЫТЫ   ДЛЯ     ОБЩЕНИЯ    И ПРЕДЛОЖЕНИЙ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4592" y="585246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БЛАГОДАРИМ ЗА ВНИМАНИЕ!</a:t>
            </a:r>
            <a:endParaRPr lang="ru-RU" sz="2400" b="1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25145"/>
      </p:ext>
    </p:extLst>
  </p:cSld>
  <p:clrMapOvr>
    <a:masterClrMapping/>
  </p:clrMapOvr>
  <p:transition spd="slow" advTm="28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0" y="0"/>
            <a:ext cx="9144000" cy="6878487"/>
          </a:xfrm>
          <a:prstGeom prst="rect">
            <a:avLst/>
          </a:prstGeom>
        </p:spPr>
      </p:pic>
      <p:pic>
        <p:nvPicPr>
          <p:cNvPr id="3" name="Изображение 2" descr="IMG_727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12" y="215905"/>
            <a:ext cx="8337895" cy="6253421"/>
          </a:xfrm>
          <a:prstGeom prst="rect">
            <a:avLst/>
          </a:prstGeom>
          <a:ln w="190500" cap="sq">
            <a:solidFill>
              <a:srgbClr val="BAE75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9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060"/>
    </mc:Choice>
    <mc:Fallback>
      <p:transition spd="slow" advTm="45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0" y="0"/>
            <a:ext cx="9144000" cy="68784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8655" y="460469"/>
            <a:ext cx="8645236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Цель</a:t>
            </a:r>
            <a:r>
              <a:rPr lang="ru-RU" sz="2800" dirty="0"/>
              <a:t> </a:t>
            </a:r>
            <a:r>
              <a:rPr lang="ru-RU" sz="2800" dirty="0" smtClean="0"/>
              <a:t>:</a:t>
            </a:r>
          </a:p>
          <a:p>
            <a:r>
              <a:rPr lang="ru-RU" sz="2800" b="1" dirty="0" smtClean="0"/>
              <a:t>развитие познавательной сферы и математических способностей детей путем </a:t>
            </a:r>
            <a:r>
              <a:rPr lang="ru-RU" sz="2800" b="1" dirty="0"/>
              <a:t>включения элементов персонажей сказки в обучающий компонент занятий</a:t>
            </a:r>
            <a:r>
              <a:rPr lang="ru-RU" sz="2800" dirty="0"/>
              <a:t>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b="1" dirty="0"/>
              <a:t>Задачи: </a:t>
            </a:r>
          </a:p>
          <a:p>
            <a:pPr marL="514350" indent="-514350">
              <a:buAutoNum type="arabicParenR"/>
            </a:pPr>
            <a:r>
              <a:rPr lang="ru-RU" sz="2800" b="1" dirty="0" smtClean="0"/>
              <a:t>пробуждение </a:t>
            </a:r>
            <a:r>
              <a:rPr lang="ru-RU" sz="2800" b="1" dirty="0"/>
              <a:t>интереса к познавательному </a:t>
            </a:r>
            <a:r>
              <a:rPr lang="ru-RU" sz="2800" b="1" dirty="0" smtClean="0"/>
              <a:t>развитию;</a:t>
            </a:r>
          </a:p>
          <a:p>
            <a:pPr marL="514350" indent="-514350">
              <a:buAutoNum type="arabicParenR"/>
            </a:pPr>
            <a:r>
              <a:rPr lang="ru-RU" sz="2800" b="1" dirty="0" smtClean="0"/>
              <a:t>привлечения </a:t>
            </a:r>
            <a:r>
              <a:rPr lang="ru-RU" sz="2800" b="1" dirty="0"/>
              <a:t>внимания детей к </a:t>
            </a:r>
            <a:r>
              <a:rPr lang="ru-RU" sz="2800" b="1" dirty="0" smtClean="0"/>
              <a:t>занятиям;</a:t>
            </a:r>
            <a:endParaRPr lang="ru-RU" sz="2800" b="1" dirty="0"/>
          </a:p>
          <a:p>
            <a:r>
              <a:rPr lang="ru-RU" sz="2800" b="1" dirty="0"/>
              <a:t>3</a:t>
            </a:r>
            <a:r>
              <a:rPr lang="ru-RU" sz="2800" b="1" dirty="0" smtClean="0"/>
              <a:t>) </a:t>
            </a:r>
            <a:r>
              <a:rPr lang="ru-RU" sz="2800" b="1" dirty="0"/>
              <a:t>развитие представлений об окружающей </a:t>
            </a:r>
            <a:r>
              <a:rPr lang="ru-RU" sz="2800" b="1" dirty="0" smtClean="0"/>
              <a:t>среде;</a:t>
            </a:r>
            <a:endParaRPr lang="ru-RU" sz="2800" b="1" dirty="0"/>
          </a:p>
          <a:p>
            <a:r>
              <a:rPr lang="ru-RU" sz="2800" b="1" dirty="0"/>
              <a:t>4</a:t>
            </a:r>
            <a:r>
              <a:rPr lang="ru-RU" sz="2800" b="1" dirty="0" smtClean="0"/>
              <a:t>) </a:t>
            </a:r>
            <a:r>
              <a:rPr lang="ru-RU" sz="2800" b="1" dirty="0"/>
              <a:t>развитие пространственных </a:t>
            </a:r>
            <a:r>
              <a:rPr lang="ru-RU" sz="2800" b="1" dirty="0" smtClean="0"/>
              <a:t>ориентиров.</a:t>
            </a:r>
            <a:endParaRPr lang="ru-RU" sz="2800" b="1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1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50"/>
    </mc:Choice>
    <mc:Fallback>
      <p:transition spd="slow" advTm="11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0" y="0"/>
            <a:ext cx="9144000" cy="6878487"/>
          </a:xfrm>
          <a:prstGeom prst="rect">
            <a:avLst/>
          </a:prstGeom>
        </p:spPr>
      </p:pic>
      <p:pic>
        <p:nvPicPr>
          <p:cNvPr id="2" name="Изображение 1" descr="IMG_726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0862">
            <a:off x="256721" y="1928019"/>
            <a:ext cx="4328649" cy="3246486"/>
          </a:xfrm>
          <a:prstGeom prst="rect">
            <a:avLst/>
          </a:prstGeom>
          <a:ln w="190500" cap="sq">
            <a:solidFill>
              <a:srgbClr val="BAE75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Изображение 4" descr="IMG_726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7347">
            <a:off x="4512363" y="2182952"/>
            <a:ext cx="4623557" cy="3467668"/>
          </a:xfrm>
          <a:prstGeom prst="rect">
            <a:avLst/>
          </a:prstGeom>
          <a:ln w="190500" cap="sq">
            <a:solidFill>
              <a:srgbClr val="BAE75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66101" y="235525"/>
            <a:ext cx="8262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Послания Белоснежки и гномов</a:t>
            </a:r>
            <a:endParaRPr lang="ru-RU" sz="2800" b="1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1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489"/>
    </mc:Choice>
    <mc:Fallback>
      <p:transition spd="slow" advTm="31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25509" y="0"/>
            <a:ext cx="9144000" cy="6878487"/>
          </a:xfrm>
          <a:prstGeom prst="rect">
            <a:avLst/>
          </a:prstGeom>
        </p:spPr>
      </p:pic>
      <p:pic>
        <p:nvPicPr>
          <p:cNvPr id="3" name="Изображение 2" descr="IMG_726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9402">
            <a:off x="5387003" y="1489221"/>
            <a:ext cx="2663345" cy="1997509"/>
          </a:xfrm>
          <a:prstGeom prst="rect">
            <a:avLst/>
          </a:prstGeom>
          <a:ln w="190500" cap="sq">
            <a:solidFill>
              <a:srgbClr val="BAE75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Изображение 4" descr="IMG_726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0888">
            <a:off x="899772" y="1882056"/>
            <a:ext cx="3011420" cy="2258565"/>
          </a:xfrm>
          <a:prstGeom prst="rect">
            <a:avLst/>
          </a:prstGeom>
          <a:ln w="190500" cap="sq">
            <a:solidFill>
              <a:srgbClr val="BAE75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466101" y="235525"/>
            <a:ext cx="82628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Интерактивный компонент «Время» и «Погода»</a:t>
            </a:r>
            <a:endParaRPr lang="ru-RU" sz="2800" b="1" dirty="0"/>
          </a:p>
        </p:txBody>
      </p:sp>
      <p:pic>
        <p:nvPicPr>
          <p:cNvPr id="2" name="Изображение 1" descr="IMG_727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6914" y="4245115"/>
            <a:ext cx="2656065" cy="1992049"/>
          </a:xfrm>
          <a:prstGeom prst="rect">
            <a:avLst/>
          </a:prstGeom>
          <a:ln w="190500" cap="sq">
            <a:solidFill>
              <a:srgbClr val="BAE75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1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897"/>
    </mc:Choice>
    <mc:Fallback>
      <p:transition spd="slow" advTm="27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0" y="0"/>
            <a:ext cx="9144000" cy="68784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51464" y="414171"/>
            <a:ext cx="6265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Определение погоды</a:t>
            </a:r>
            <a:endParaRPr lang="ru-RU" sz="2800" b="1" dirty="0"/>
          </a:p>
        </p:txBody>
      </p:sp>
      <p:pic>
        <p:nvPicPr>
          <p:cNvPr id="2" name="Изображение 1" descr="IMG_727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5507" y="3733150"/>
            <a:ext cx="3045664" cy="2284248"/>
          </a:xfrm>
          <a:prstGeom prst="rect">
            <a:avLst/>
          </a:prstGeom>
          <a:ln w="190500" cap="sq">
            <a:solidFill>
              <a:srgbClr val="BAE75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Изображение 4" descr="IMG_730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96422">
            <a:off x="3560553" y="1756140"/>
            <a:ext cx="2799740" cy="2099805"/>
          </a:xfrm>
          <a:prstGeom prst="rect">
            <a:avLst/>
          </a:prstGeom>
          <a:ln w="190500" cap="sq">
            <a:solidFill>
              <a:srgbClr val="ADD657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Изображение 5" descr="IMG_730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8644">
            <a:off x="334866" y="2754301"/>
            <a:ext cx="3074517" cy="2305888"/>
          </a:xfrm>
          <a:prstGeom prst="rect">
            <a:avLst/>
          </a:prstGeom>
          <a:ln w="190500" cap="sq">
            <a:solidFill>
              <a:srgbClr val="BAE75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8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21"/>
    </mc:Choice>
    <mc:Fallback>
      <p:transition spd="slow" advTm="13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0" y="0"/>
            <a:ext cx="9144000" cy="6878487"/>
          </a:xfrm>
          <a:prstGeom prst="rect">
            <a:avLst/>
          </a:prstGeom>
        </p:spPr>
      </p:pic>
      <p:pic>
        <p:nvPicPr>
          <p:cNvPr id="2" name="Изображение 1" descr="IMG_724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8467">
            <a:off x="152882" y="2104156"/>
            <a:ext cx="4347532" cy="3260649"/>
          </a:xfrm>
          <a:prstGeom prst="rect">
            <a:avLst/>
          </a:prstGeom>
          <a:ln w="190500" cap="sq">
            <a:solidFill>
              <a:srgbClr val="ADD657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Изображение 2" descr="IMG_715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7967">
            <a:off x="4483679" y="2659398"/>
            <a:ext cx="4127963" cy="3095972"/>
          </a:xfrm>
          <a:prstGeom prst="rect">
            <a:avLst/>
          </a:prstGeom>
          <a:ln w="190500" cap="sq">
            <a:solidFill>
              <a:srgbClr val="ADD657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414054" y="235525"/>
            <a:ext cx="4555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Сбор математических </a:t>
            </a:r>
            <a:r>
              <a:rPr lang="ru-RU" sz="2400" b="1" dirty="0" err="1" smtClean="0"/>
              <a:t>пазлов</a:t>
            </a:r>
            <a:endParaRPr lang="ru-RU" sz="2400" b="1" dirty="0"/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1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18"/>
    </mc:Choice>
    <mc:Fallback>
      <p:transition spd="slow" advTm="8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0" y="0"/>
            <a:ext cx="9144000" cy="6878487"/>
          </a:xfrm>
          <a:prstGeom prst="rect">
            <a:avLst/>
          </a:prstGeom>
        </p:spPr>
      </p:pic>
      <p:pic>
        <p:nvPicPr>
          <p:cNvPr id="2" name="Изображение 1" descr="IMG_724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5" y="1041610"/>
            <a:ext cx="3920320" cy="2940240"/>
          </a:xfrm>
          <a:prstGeom prst="rect">
            <a:avLst/>
          </a:prstGeom>
          <a:ln w="190500" cap="sq">
            <a:solidFill>
              <a:srgbClr val="ADD657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Изображение 2" descr="IMG_724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84614" y="3395134"/>
            <a:ext cx="3734307" cy="2800731"/>
          </a:xfrm>
          <a:prstGeom prst="rect">
            <a:avLst/>
          </a:prstGeom>
          <a:ln w="190500" cap="sq">
            <a:solidFill>
              <a:srgbClr val="ADD657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1719969" y="235525"/>
            <a:ext cx="5506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Классификация геометрических фигур </a:t>
            </a:r>
            <a:endParaRPr lang="ru-RU" sz="2400" b="1" dirty="0"/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1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42"/>
    </mc:Choice>
    <mc:Fallback>
      <p:transition spd="slow" advTm="7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0" y="0"/>
            <a:ext cx="9144000" cy="68784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94004" y="248564"/>
            <a:ext cx="4614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Сравнение предметов по длине</a:t>
            </a:r>
            <a:endParaRPr lang="ru-RU" sz="2400" b="1" dirty="0"/>
          </a:p>
        </p:txBody>
      </p:sp>
      <p:pic>
        <p:nvPicPr>
          <p:cNvPr id="6" name="Изображение 5" descr="IMG_7274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/>
          <a:stretch/>
        </p:blipFill>
        <p:spPr>
          <a:xfrm rot="990690">
            <a:off x="4940326" y="3508795"/>
            <a:ext cx="3131230" cy="2840847"/>
          </a:xfrm>
          <a:prstGeom prst="rect">
            <a:avLst/>
          </a:prstGeom>
          <a:ln w="190500" cap="sq">
            <a:solidFill>
              <a:srgbClr val="ADD657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Изображение 6" descr="IMG_7276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8"/>
          <a:stretch/>
        </p:blipFill>
        <p:spPr>
          <a:xfrm rot="20513400">
            <a:off x="857638" y="1340572"/>
            <a:ext cx="3376604" cy="3057329"/>
          </a:xfrm>
          <a:prstGeom prst="rect">
            <a:avLst/>
          </a:prstGeom>
          <a:ln w="190500" cap="sq">
            <a:solidFill>
              <a:srgbClr val="ADD657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1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92"/>
    </mc:Choice>
    <mc:Fallback>
      <p:transition spd="slow" advTm="6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6307</TotalTime>
  <Words>153</Words>
  <Application>Microsoft Office PowerPoint</Application>
  <PresentationFormat>Экран (4:3)</PresentationFormat>
  <Paragraphs>32</Paragraphs>
  <Slides>14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333</cp:lastModifiedBy>
  <cp:revision>30</cp:revision>
  <dcterms:created xsi:type="dcterms:W3CDTF">2021-03-14T14:46:17Z</dcterms:created>
  <dcterms:modified xsi:type="dcterms:W3CDTF">2021-03-23T09:43:52Z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8984038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