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udio/wav" Extension="wav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7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hyperlink" Target="mailto:centre46@mail.ru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21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.png"/><Relationship Id="rId5" Type="http://schemas.openxmlformats.org/officeDocument/2006/relationships/image" Target="../media/image23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.png"/><Relationship Id="rId5" Type="http://schemas.openxmlformats.org/officeDocument/2006/relationships/image" Target="../media/image24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4003" y="882149"/>
            <a:ext cx="76563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 «Центр развития ребёнка — детский сад № 46» 350089, г. Краснодар, </a:t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ул. Бульварное Кольцо, д. 24.</a:t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en-US" altLang="ru-RU" sz="1400" b="1" dirty="0">
                <a:latin typeface="Times New Roman" pitchFamily="18" charset="0"/>
                <a:cs typeface="Times New Roman" pitchFamily="18" charset="0"/>
              </a:rPr>
              <a:t>. 8 (861) 261-35-67, e-mail: </a:t>
            </a:r>
            <a:r>
              <a:rPr lang="en-US" altLang="ru-RU" sz="1400" b="1" dirty="0">
                <a:latin typeface="Times New Roman" pitchFamily="18" charset="0"/>
                <a:cs typeface="Times New Roman" pitchFamily="18" charset="0"/>
                <a:hlinkClick r:id="rId5"/>
              </a:rPr>
              <a:t>centre46@mail.ru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Авторское пособие </a:t>
            </a:r>
            <a:r>
              <a:rPr lang="ru-RU" sz="3600" b="1" i="1" dirty="0" smtClean="0">
                <a:solidFill>
                  <a:srgbClr val="7030A0"/>
                </a:solidFill>
              </a:rPr>
              <a:t>«Мягкая </a:t>
            </a:r>
            <a:r>
              <a:rPr lang="ru-RU" sz="3600" b="1" i="1" dirty="0" smtClean="0">
                <a:solidFill>
                  <a:srgbClr val="7030A0"/>
                </a:solidFill>
              </a:rPr>
              <a:t>книжка-игрушка </a:t>
            </a:r>
            <a:r>
              <a:rPr lang="ru-RU" sz="3600" b="1" i="1" dirty="0" err="1">
                <a:solidFill>
                  <a:srgbClr val="7030A0"/>
                </a:solidFill>
              </a:rPr>
              <a:t>р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азвивашка</a:t>
            </a:r>
            <a:r>
              <a:rPr lang="ru-RU" sz="3600" b="1" i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					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	</a:t>
            </a:r>
            <a:endParaRPr lang="ru-RU" sz="3600" b="1" i="1" dirty="0">
              <a:solidFill>
                <a:srgbClr val="FF0000"/>
              </a:solidFill>
            </a:endParaRPr>
          </a:p>
          <a:p>
            <a:pPr algn="r"/>
            <a:r>
              <a:rPr lang="ru-RU" b="1" i="1" dirty="0" smtClean="0"/>
              <a:t>Авторы воспитатели:</a:t>
            </a:r>
          </a:p>
          <a:p>
            <a:pPr algn="r"/>
            <a:r>
              <a:rPr lang="ru-RU" b="1" i="1" dirty="0" smtClean="0"/>
              <a:t>Ксения Сергеевна Андреева</a:t>
            </a:r>
          </a:p>
          <a:p>
            <a:pPr algn="r"/>
            <a:r>
              <a:rPr lang="ru-RU" b="1" i="1" dirty="0" smtClean="0"/>
              <a:t>Олеся Георгиевна </a:t>
            </a:r>
            <a:r>
              <a:rPr lang="ru-RU" b="1" i="1" dirty="0" err="1" smtClean="0"/>
              <a:t>Гусевская</a:t>
            </a:r>
            <a:endParaRPr lang="ru-RU" b="1" i="1" dirty="0"/>
          </a:p>
          <a:p>
            <a:pPr algn="ctr"/>
            <a:endParaRPr lang="ru-RU" sz="1600" b="1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5"/>
    </mc:Choice>
    <mc:Fallback>
      <p:transition spd="slow" advTm="4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1474" y="-395416"/>
            <a:ext cx="625436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000" b="1" i="1" dirty="0" smtClean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Дидактическая </a:t>
            </a:r>
            <a:r>
              <a:rPr lang="ru-RU" sz="2000" b="1" i="1" dirty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игра </a:t>
            </a:r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400" b="1" i="1" dirty="0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«</a:t>
            </a:r>
            <a:r>
              <a:rPr lang="ru-RU" sz="2400" b="1" i="1" dirty="0" err="1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Гусенички</a:t>
            </a:r>
            <a:r>
              <a:rPr lang="ru-RU" sz="2400" b="1" i="1" dirty="0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»</a:t>
            </a:r>
            <a:endParaRPr lang="ru-RU" sz="2400" b="1" i="1" dirty="0">
              <a:ln w="9525">
                <a:noFill/>
              </a:ln>
              <a:solidFill>
                <a:srgbClr val="FF000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6766" r="33881" b="13234"/>
          <a:stretch/>
        </p:blipFill>
        <p:spPr>
          <a:xfrm rot="-5460000">
            <a:off x="2467476" y="1003624"/>
            <a:ext cx="4340333" cy="5601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5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24"/>
    </mc:Choice>
    <mc:Fallback>
      <p:transition spd="slow" advTm="17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84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1475" y="-197708"/>
            <a:ext cx="6501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000" b="1" i="1" dirty="0" smtClean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Дидактическая </a:t>
            </a:r>
            <a:r>
              <a:rPr lang="ru-RU" sz="2000" b="1" i="1" dirty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игра </a:t>
            </a:r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400" b="1" i="1" dirty="0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«Весёлый мышонок на полянке»</a:t>
            </a:r>
            <a:endParaRPr lang="ru-RU" sz="2400" b="1" i="1" dirty="0">
              <a:ln w="9525">
                <a:noFill/>
              </a:ln>
              <a:solidFill>
                <a:srgbClr val="FF000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14527" r="34478" b="8657"/>
          <a:stretch/>
        </p:blipFill>
        <p:spPr>
          <a:xfrm rot="-5460000">
            <a:off x="2369079" y="961726"/>
            <a:ext cx="4397722" cy="556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9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41"/>
    </mc:Choice>
    <mc:Fallback>
      <p:transition spd="slow" advTm="13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84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1475" y="-160638"/>
            <a:ext cx="6501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000" b="1" i="1" dirty="0" smtClean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Дидактическая </a:t>
            </a:r>
            <a:r>
              <a:rPr lang="ru-RU" sz="2000" b="1" i="1" dirty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игра </a:t>
            </a:r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400" b="1" i="1" dirty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«Солнышко в небе и на земле»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1791" r="28465" b="17811"/>
          <a:stretch/>
        </p:blipFill>
        <p:spPr>
          <a:xfrm rot="-5460000">
            <a:off x="2319457" y="792940"/>
            <a:ext cx="4496963" cy="5880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0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81"/>
    </mc:Choice>
    <mc:Fallback>
      <p:transition spd="slow" advTm="16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84"/>
            <a:ext cx="913587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21474" y="-370703"/>
            <a:ext cx="641500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000" b="1" i="1" dirty="0" smtClean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Дидактическая </a:t>
            </a:r>
            <a:r>
              <a:rPr lang="ru-RU" sz="2000" b="1" i="1" dirty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игра </a:t>
            </a:r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400" b="1" i="1" dirty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«Чудесная бабочка»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12537" r="21941" b="7263"/>
          <a:stretch/>
        </p:blipFill>
        <p:spPr>
          <a:xfrm rot="-5400000">
            <a:off x="2383541" y="983818"/>
            <a:ext cx="4368796" cy="5784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20"/>
    </mc:Choice>
    <mc:Fallback>
      <p:transition spd="slow" advTm="16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4150" y="-457200"/>
            <a:ext cx="768959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000" b="1" i="1" dirty="0" smtClean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Дидактическая </a:t>
            </a:r>
            <a:r>
              <a:rPr lang="ru-RU" sz="2000" b="1" i="1" dirty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игра </a:t>
            </a:r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400" b="1" i="1" dirty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«Лягушка-квакушка»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t="7363" r="23433" b="19602"/>
          <a:stretch/>
        </p:blipFill>
        <p:spPr>
          <a:xfrm rot="-5400000">
            <a:off x="2357670" y="1035424"/>
            <a:ext cx="4436779" cy="5452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8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0"/>
    </mc:Choice>
    <mc:Fallback>
      <p:transition spd="slow" advTm="8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94834" y="905254"/>
            <a:ext cx="6346209" cy="10918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34" y="905254"/>
            <a:ext cx="6167088" cy="46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15"/>
    </mc:Choice>
    <mc:Fallback>
      <p:transition spd="slow" advTm="22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4275" y="1414122"/>
            <a:ext cx="76563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						</a:t>
            </a:r>
            <a:endParaRPr lang="ru-RU" sz="3600" b="1" i="1" dirty="0">
              <a:solidFill>
                <a:srgbClr val="FF0000"/>
              </a:solidFill>
            </a:endParaRPr>
          </a:p>
          <a:p>
            <a:pPr algn="ctr"/>
            <a:endParaRPr lang="ru-RU" sz="3600" b="1" i="1" dirty="0">
              <a:solidFill>
                <a:srgbClr val="FF0000"/>
              </a:solidFill>
            </a:endParaRPr>
          </a:p>
          <a:p>
            <a:pPr algn="ctr"/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5631" y="1019177"/>
            <a:ext cx="786383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РАДЫ   ПОДЕЛИТЬСЯ    НАШИМ ОПЫТОМ  И   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ДОСТИЖЕНИЯМИ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 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   ДЛЯ     ОБЩЕНИЯ    И ПРЕДЛОЖЕНИЙ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200" dirty="0"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6" name="Picture 12" descr="C:\Users\333\Desktop\Лизавета\РИСУНКИ\useful-lin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93" y="2937762"/>
            <a:ext cx="1420813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0921" y="324433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ru-RU" b="1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ds46.centerstart.ru</a:t>
            </a:r>
            <a:endParaRPr lang="ru-RU" altLang="ru-RU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7" name="Picture 3" descr="C:\Users\333\Desktop\Лизавета\РИСУНКИ\cartref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99" y="4240594"/>
            <a:ext cx="11477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5041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ru-RU" altLang="ru-RU" b="1" i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ru-RU" altLang="ru-RU" b="1" i="1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ru-RU" altLang="ru-RU" b="1" i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ru-RU" altLang="ru-RU" b="1" i="1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ru-RU" altLang="ru-RU" b="1" i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b="1" i="1" dirty="0" smtClean="0">
                <a:solidFill>
                  <a:srgbClr val="FF0000"/>
                </a:solidFill>
                <a:latin typeface="Arial" charset="0"/>
              </a:rPr>
              <a:t>              350089</a:t>
            </a:r>
            <a:r>
              <a:rPr lang="ru-RU" altLang="ru-RU" b="1" i="1" dirty="0">
                <a:solidFill>
                  <a:srgbClr val="FF0000"/>
                </a:solidFill>
                <a:latin typeface="Arial" charset="0"/>
              </a:rPr>
              <a:t>, г. Краснодар</a:t>
            </a:r>
            <a:endParaRPr lang="ru-RU" altLang="ru-RU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b="1" i="1" dirty="0" smtClean="0">
                <a:solidFill>
                  <a:srgbClr val="FF0000"/>
                </a:solidFill>
                <a:latin typeface="Arial" charset="0"/>
              </a:rPr>
              <a:t>          ул</a:t>
            </a:r>
            <a:r>
              <a:rPr lang="ru-RU" altLang="ru-RU" b="1" i="1" dirty="0">
                <a:solidFill>
                  <a:srgbClr val="FF0000"/>
                </a:solidFill>
                <a:latin typeface="Arial" charset="0"/>
              </a:rPr>
              <a:t>. Бульварное Кольцо, д.24</a:t>
            </a:r>
            <a:endParaRPr lang="ru-RU" altLang="ru-RU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3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7"/>
    </mc:Choice>
    <mc:Fallback>
      <p:transition spd="slow" advTm="3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6865" y="956981"/>
            <a:ext cx="768096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i="1" dirty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8" y="1085756"/>
            <a:ext cx="5955533" cy="436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9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77"/>
    </mc:Choice>
    <mc:Fallback>
      <p:transition spd="slow" advTm="25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6865" y="956981"/>
            <a:ext cx="7680960" cy="672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Цель: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обогащения и накопления сенсорного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детей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дидактическое пособие: мягкая книга из фетра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r>
              <a:rPr lang="ru-RU" dirty="0"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  <a:endParaRPr lang="ru-RU" dirty="0" smtClean="0"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*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восприятие детей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использования органов чувств (осязание, зрение) через использование материалов разного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накомить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понятиями «большой-маленький», «вверх-вниз», «открыт-закрыт», формировать звуковую культуру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*развивать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координировать работу рук, используя различные виды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крепежей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*развивать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совместной предметной деятельности взрослого и ребенка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i="1" dirty="0">
              <a:ln w="9525">
                <a:noFill/>
              </a:ln>
              <a:solidFill>
                <a:srgbClr val="FF0000"/>
              </a:solidFill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3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83"/>
    </mc:Choice>
    <mc:Fallback>
      <p:transition spd="slow" advTm="10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4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6980" y="1201003"/>
            <a:ext cx="4326340" cy="423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endParaRPr lang="ru-RU" sz="2800" dirty="0">
              <a:solidFill>
                <a:srgbClr val="7030A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упражнения:</a:t>
            </a:r>
            <a:endParaRPr lang="ru-RU" sz="1400" dirty="0" smtClean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Искалочка-включалочка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 морским коньком»</a:t>
            </a:r>
            <a:endParaRPr lang="ru-RU" sz="1600" dirty="0" smtClean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Прятки с мишкой и 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пчёлкой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»</a:t>
            </a:r>
            <a:endParaRPr lang="ru-RU" sz="1600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«Покорми собачку»</a:t>
            </a:r>
            <a:endParaRPr lang="ru-RU" sz="1600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Весёлая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семейка»</a:t>
            </a:r>
            <a:endParaRPr lang="ru-RU" sz="1600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0215" algn="l"/>
              </a:tabLst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«На дне морском»	</a:t>
            </a:r>
            <a:endParaRPr lang="ru-RU" sz="1600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Гусенички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»</a:t>
            </a:r>
            <a:endParaRPr lang="ru-RU" sz="1600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Весёлый мышонок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на полянке»</a:t>
            </a:r>
            <a:endParaRPr lang="ru-RU" sz="1600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«Солнышко в небе и на земле»</a:t>
            </a:r>
            <a:endParaRPr lang="ru-RU" sz="1600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«Чудесная бабочка»</a:t>
            </a:r>
            <a:endParaRPr lang="ru-RU" sz="1600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«Лягушка-квакушка»</a:t>
            </a:r>
            <a:endParaRPr lang="ru-RU" sz="1600" dirty="0">
              <a:solidFill>
                <a:srgbClr val="00B05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6" y="2019869"/>
            <a:ext cx="3739486" cy="3411523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9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93"/>
    </mc:Choice>
    <mc:Fallback>
      <p:transition spd="slow" advTm="8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0160" y="-121303"/>
            <a:ext cx="70980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2000" b="1" i="1" dirty="0" smtClean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Дидактическая </a:t>
            </a:r>
            <a:r>
              <a:rPr lang="ru-RU" sz="2000" b="1" i="1" dirty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игра </a:t>
            </a:r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b="1" i="1" dirty="0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« </a:t>
            </a:r>
            <a:r>
              <a:rPr lang="ru-RU" b="1" i="1" dirty="0" err="1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Искалочка</a:t>
            </a:r>
            <a:r>
              <a:rPr lang="ru-RU" b="1" i="1" dirty="0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 -  </a:t>
            </a:r>
            <a:r>
              <a:rPr lang="ru-RU" b="1" i="1" dirty="0" err="1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включалочка</a:t>
            </a:r>
            <a:r>
              <a:rPr lang="ru-RU" b="1" i="1" dirty="0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</a:p>
          <a:p>
            <a:pPr lvl="0" algn="ctr"/>
            <a:r>
              <a:rPr lang="ru-RU" b="1" i="1" dirty="0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с </a:t>
            </a:r>
            <a:r>
              <a:rPr lang="ru-RU" b="1" i="1" dirty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морским </a:t>
            </a:r>
            <a:r>
              <a:rPr lang="ru-RU" b="1" i="1" dirty="0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коньком»</a:t>
            </a:r>
            <a:endParaRPr lang="ru-RU" b="1" i="1" dirty="0">
              <a:ln w="9525">
                <a:noFill/>
              </a:ln>
              <a:solidFill>
                <a:srgbClr val="FF000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t="38607" r="18507"/>
          <a:stretch/>
        </p:blipFill>
        <p:spPr>
          <a:xfrm>
            <a:off x="2120866" y="1756134"/>
            <a:ext cx="5114324" cy="4459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9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35"/>
    </mc:Choice>
    <mc:Fallback>
      <p:transition spd="slow" advTm="16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12192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2368" y="-121920"/>
            <a:ext cx="50044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2000" b="1" i="1" dirty="0" smtClean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Дидактическая </a:t>
            </a:r>
            <a:r>
              <a:rPr lang="ru-RU" sz="2000" b="1" i="1" dirty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игра </a:t>
            </a:r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2000" b="1" i="1" dirty="0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«</a:t>
            </a:r>
            <a:r>
              <a:rPr lang="ru-RU" sz="2000" b="1" i="1" dirty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Прятки мишки с </a:t>
            </a:r>
            <a:r>
              <a:rPr lang="ru-RU" sz="2000" b="1" i="1" dirty="0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пчёлкой</a:t>
            </a:r>
            <a:r>
              <a:rPr lang="ru-RU" sz="2000" b="1" i="1" dirty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t="27662" r="7015" b="8457"/>
          <a:stretch/>
        </p:blipFill>
        <p:spPr>
          <a:xfrm>
            <a:off x="1836109" y="1509296"/>
            <a:ext cx="5237001" cy="428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5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42"/>
    </mc:Choice>
    <mc:Fallback>
      <p:transition spd="slow" advTm="17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1473" y="-543698"/>
            <a:ext cx="61678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2000" b="1" i="1" dirty="0" smtClean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Дидактическая </a:t>
            </a:r>
            <a:r>
              <a:rPr lang="ru-RU" sz="2000" b="1" i="1" dirty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игра </a:t>
            </a:r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lvl="0" algn="ctr"/>
            <a:r>
              <a:rPr lang="ru-RU" sz="2400" b="1" i="1" dirty="0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«Покорми собачку»</a:t>
            </a:r>
            <a:endParaRPr lang="ru-RU" sz="2400" b="1" i="1" dirty="0">
              <a:ln w="9525">
                <a:noFill/>
              </a:ln>
              <a:solidFill>
                <a:srgbClr val="FF000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27065" r="9935" b="11443"/>
          <a:stretch/>
        </p:blipFill>
        <p:spPr>
          <a:xfrm>
            <a:off x="1957623" y="1764626"/>
            <a:ext cx="4945254" cy="4224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6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81"/>
    </mc:Choice>
    <mc:Fallback>
      <p:transition spd="slow" advTm="16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1475" y="-432486"/>
            <a:ext cx="647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000" b="1" i="1" dirty="0" smtClean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Дидактическая </a:t>
            </a:r>
            <a:r>
              <a:rPr lang="ru-RU" sz="2000" b="1" i="1" dirty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игра </a:t>
            </a:r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400" b="1" i="1" dirty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«</a:t>
            </a:r>
            <a:r>
              <a:rPr lang="ru-RU" sz="2400" b="1" i="1" dirty="0" smtClean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Весёлая </a:t>
            </a:r>
            <a:r>
              <a:rPr lang="ru-RU" sz="2400" b="1" i="1" dirty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семейка»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t="4577" r="23582" b="10050"/>
          <a:stretch/>
        </p:blipFill>
        <p:spPr>
          <a:xfrm rot="-5460000">
            <a:off x="2567626" y="1444001"/>
            <a:ext cx="3857186" cy="4721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5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61"/>
    </mc:Choice>
    <mc:Fallback>
      <p:transition spd="slow" advTm="17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1474" y="-407773"/>
            <a:ext cx="603194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endParaRPr lang="ru-RU" sz="2000" b="1" i="1" dirty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000" b="1" i="1" dirty="0" smtClean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Дидактическая </a:t>
            </a:r>
            <a:r>
              <a:rPr lang="ru-RU" sz="2000" b="1" i="1" dirty="0">
                <a:ln w="9525">
                  <a:noFill/>
                </a:ln>
                <a:solidFill>
                  <a:srgbClr val="7030A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игра </a:t>
            </a:r>
            <a:endParaRPr lang="ru-RU" sz="2000" b="1" i="1" dirty="0" smtClean="0">
              <a:ln w="9525">
                <a:noFill/>
              </a:ln>
              <a:solidFill>
                <a:srgbClr val="7030A0"/>
              </a:solidFill>
              <a:latin typeface="Comic Sans MS" panose="030F0702030302020204" pitchFamily="66" charset="0"/>
              <a:ea typeface="Tahoma" panose="020B0604030504040204" pitchFamily="34" charset="0"/>
              <a:cs typeface="Gotham Pro" panose="02000503040000020004" pitchFamily="50" charset="0"/>
            </a:endParaRPr>
          </a:p>
          <a:p>
            <a:pPr algn="ctr"/>
            <a:r>
              <a:rPr lang="ru-RU" sz="2400" b="1" i="1" dirty="0">
                <a:ln w="9525"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  <a:ea typeface="Tahoma" panose="020B0604030504040204" pitchFamily="34" charset="0"/>
                <a:cs typeface="Gotham Pro" panose="02000503040000020004" pitchFamily="50" charset="0"/>
              </a:rPr>
              <a:t>«На дне морском»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7562" r="24179" b="15821"/>
          <a:stretch/>
        </p:blipFill>
        <p:spPr>
          <a:xfrm rot="-5400000">
            <a:off x="2162920" y="1380570"/>
            <a:ext cx="4590453" cy="5014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7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95"/>
    </mc:Choice>
    <mc:Fallback>
      <p:transition spd="slow" advTm="15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162</Words>
  <Application>Microsoft Office PowerPoint</Application>
  <PresentationFormat>Экран (4:3)</PresentationFormat>
  <Paragraphs>109</Paragraphs>
  <Slides>16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333</cp:lastModifiedBy>
  <cp:revision>102</cp:revision>
  <dcterms:created xsi:type="dcterms:W3CDTF">2013-11-19T05:52:05Z</dcterms:created>
  <dcterms:modified xsi:type="dcterms:W3CDTF">2021-03-24T06:50:09Z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9376135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