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96" r:id="rId3"/>
    <p:sldId id="295" r:id="rId4"/>
    <p:sldId id="277" r:id="rId5"/>
    <p:sldId id="297" r:id="rId6"/>
    <p:sldId id="267" r:id="rId7"/>
    <p:sldId id="281" r:id="rId8"/>
    <p:sldId id="263" r:id="rId9"/>
    <p:sldId id="268" r:id="rId10"/>
    <p:sldId id="269" r:id="rId11"/>
    <p:sldId id="276" r:id="rId12"/>
    <p:sldId id="28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1285861"/>
            <a:ext cx="7772400" cy="1214446"/>
          </a:xfrm>
        </p:spPr>
        <p:txBody>
          <a:bodyPr/>
          <a:lstStyle>
            <a:lvl1pPr>
              <a:defRPr>
                <a:solidFill>
                  <a:srgbClr val="D60093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357187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99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5D94F-6B96-4EBE-94D9-3C839644BAC1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8F595-C728-46C0-8F19-46808E358B9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412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DA279-5FA3-4C13-894F-C39F64E87F47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4F322E-C1F7-4ABA-9F2B-56D252FF828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930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E50DE-6616-4B39-81AE-BE919BFF4D9D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AA8D1-EE8A-4440-92CE-11B7DC742EE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326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9D3C0-57CD-49ED-AC80-34EF595F0796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476BA-D0B2-429D-AF7C-7EBE77D3999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916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99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4B337-B28C-49FD-ABAB-1B96C4888430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39214-3064-41C7-A628-56D6A0F5A21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065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2910" y="1600200"/>
            <a:ext cx="385289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5289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B42FA-D597-4B35-8B42-0D8B43753CD4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5FF0D-BF5B-4837-A165-CE912BFA4E2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743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2910" y="1535113"/>
            <a:ext cx="385447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2910" y="2174875"/>
            <a:ext cx="385447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385606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385606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D5F32-BD15-4FEB-BBCC-E5C2A8AE0331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11B84-9C89-4D6F-BF5D-10FC9337BF4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15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357166"/>
            <a:ext cx="7929618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55771-DBA6-4C54-93C7-F4BBEF9060F9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04544-9C6A-4086-B3ED-D4A40DD933A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357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A7F37-679B-4960-A15D-E84F6F427538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80829-B841-4FE5-833A-DA121AFB11A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582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714356"/>
            <a:ext cx="2822603" cy="72074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14356"/>
            <a:ext cx="4926040" cy="541180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2910" y="1500174"/>
            <a:ext cx="2822603" cy="4625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8D445-3921-4FB7-A5DF-C24D9EA64D04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DA37B-DB97-4F08-BA2A-BD366C1DAAE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42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57231"/>
            <a:ext cx="5486400" cy="3870343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00990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73C1B-6773-4EFB-83FA-481048DD2D6D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7800E-032D-4AA8-98AC-265C5DF1FF6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69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42938" y="274638"/>
            <a:ext cx="79295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2938" y="1600200"/>
            <a:ext cx="785812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13D3D6B-27A5-4E16-8BCD-4714593A1E83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B475675-E915-4E8B-AA44-5A1EA316DD9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53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D60093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D60093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D60093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D60093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D60093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D60093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D60093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D60093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D60093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2" Target="../media/image3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10.xml.rels><?xml version="1.0" encoding="UTF-8" standalone="yes" ?><Relationships xmlns="http://schemas.openxmlformats.org/package/2006/relationships"><Relationship Id="rId3" Target="../media/image24.jpeg" Type="http://schemas.openxmlformats.org/officeDocument/2006/relationships/image"/><Relationship Id="rId2" Target="../media/image23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 ?><Relationships xmlns="http://schemas.openxmlformats.org/package/2006/relationships"><Relationship Id="rId3" Target="../media/image5.jpeg" Type="http://schemas.openxmlformats.org/officeDocument/2006/relationships/image"/><Relationship Id="rId2" Target="../media/image4.jpeg" Type="http://schemas.openxmlformats.org/officeDocument/2006/relationships/image"/><Relationship Id="rId1" Target="../slideLayouts/slideLayout7.xml" Type="http://schemas.openxmlformats.org/officeDocument/2006/relationships/slideLayout"/><Relationship Id="rId4" Target="../media/image6.jpeg" Type="http://schemas.openxmlformats.org/officeDocument/2006/relationships/image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 ?><Relationships xmlns="http://schemas.openxmlformats.org/package/2006/relationships"><Relationship Id="rId3" Target="../media/image8.jpeg" Type="http://schemas.openxmlformats.org/officeDocument/2006/relationships/image"/><Relationship Id="rId2" Target="../media/image7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5.xml.rels><?xml version="1.0" encoding="UTF-8" standalone="yes" ?><Relationships xmlns="http://schemas.openxmlformats.org/package/2006/relationships"><Relationship Id="rId3" Target="../media/image10.jpeg" Type="http://schemas.openxmlformats.org/officeDocument/2006/relationships/image"/><Relationship Id="rId2" Target="../media/image9.jpeg" Type="http://schemas.openxmlformats.org/officeDocument/2006/relationships/image"/><Relationship Id="rId1" Target="../slideLayouts/slideLayout7.xml" Type="http://schemas.openxmlformats.org/officeDocument/2006/relationships/slideLayout"/><Relationship Id="rId6" Target="../media/image13.jpeg" Type="http://schemas.openxmlformats.org/officeDocument/2006/relationships/image"/><Relationship Id="rId5" Target="../media/image12.jpeg" Type="http://schemas.openxmlformats.org/officeDocument/2006/relationships/image"/><Relationship Id="rId4" Target="../media/image11.jpeg" Type="http://schemas.openxmlformats.org/officeDocument/2006/relationships/image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7.xml.rels><?xml version="1.0" encoding="UTF-8" standalone="yes" ?><Relationships xmlns="http://schemas.openxmlformats.org/package/2006/relationships"><Relationship Id="rId3" Target="../media/image18.jpeg" Type="http://schemas.openxmlformats.org/officeDocument/2006/relationships/image"/><Relationship Id="rId2" Target="../media/image17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8.xml.rels><?xml version="1.0" encoding="UTF-8" standalone="yes" ?><Relationships xmlns="http://schemas.openxmlformats.org/package/2006/relationships"><Relationship Id="rId3" Target="../media/image20.jpeg" Type="http://schemas.openxmlformats.org/officeDocument/2006/relationships/image"/><Relationship Id="rId2" Target="../media/image19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9.xml.rels><?xml version="1.0" encoding="UTF-8" standalone="yes" ?><Relationships xmlns="http://schemas.openxmlformats.org/package/2006/relationships"><Relationship Id="rId3" Target="../media/image22.jpeg" Type="http://schemas.openxmlformats.org/officeDocument/2006/relationships/image"/><Relationship Id="rId2" Target="../media/image21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6A7F37-679B-4960-A15D-E84F6F42753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4865" y="980728"/>
            <a:ext cx="7931589" cy="175432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опытно – экспериментальной </a:t>
            </a:r>
          </a:p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в средней группе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49484" y="5204982"/>
            <a:ext cx="4093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Подготовили воспитатели:</a:t>
            </a: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Фирсова Виктория Константиновна</a:t>
            </a:r>
          </a:p>
          <a:p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Дурнева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 Мария Викторовна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4867" y="707042"/>
            <a:ext cx="7848872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altLang="ru-RU" sz="1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</a:t>
            </a:r>
            <a:br>
              <a:rPr lang="ru-RU" altLang="ru-RU" sz="1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учреждение муниципального образования город  </a:t>
            </a:r>
            <a:endParaRPr lang="ru-RU" altLang="ru-RU" sz="12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altLang="ru-RU" sz="1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Краснодар </a:t>
            </a:r>
            <a:r>
              <a:rPr lang="ru-RU" altLang="ru-RU" sz="1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«Центр развития ребёнка - детский сад №46»</a:t>
            </a:r>
            <a:br>
              <a:rPr lang="ru-RU" altLang="ru-RU" sz="1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786" y="2680935"/>
            <a:ext cx="3397746" cy="2414188"/>
          </a:xfrm>
          <a:prstGeom prst="ellipse">
            <a:avLst/>
          </a:prstGeom>
          <a:ln w="63500" cap="rnd">
            <a:solidFill>
              <a:schemeClr val="accent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21152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pPr>
              <a:defRPr/>
            </a:pPr>
            <a:fld id="{B56A7F37-679B-4960-A15D-E84F6F42753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2174" y="3140968"/>
            <a:ext cx="3996250" cy="305024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cap="sq" w="88900">
            <a:solidFill>
              <a:srgbClr val="0070C0"/>
            </a:solidFill>
            <a:miter lim="800000"/>
          </a:ln>
          <a:effectLst>
            <a:outerShdw algn="tl" blurRad="88900" rotWithShape="0">
              <a:srgbClr val="000000">
                <a:alpha val="45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h="19050" w="25400"/>
            <a:contourClr>
              <a:srgbClr val="FFFFFF"/>
            </a:contourClr>
          </a:sp3d>
        </p:spPr>
      </p:pic>
      <p:pic>
        <p:nvPicPr>
          <p:cNvPr id="8194" name="Picture 2"/>
          <p:cNvPicPr>
            <a:picLocks noChangeArrowheads="1"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4"/>
          <a:stretch/>
        </p:blipFill>
        <p:spPr bwMode="auto">
          <a:xfrm>
            <a:off x="687428" y="763611"/>
            <a:ext cx="4028588" cy="305435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cap="sq" w="88900">
            <a:solidFill>
              <a:schemeClr val="accent1"/>
            </a:solidFill>
            <a:miter lim="800000"/>
          </a:ln>
          <a:effectLst>
            <a:outerShdw algn="tl" blurRad="88900" rotWithShape="0">
              <a:srgbClr val="000000">
                <a:alpha val="45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h="19050" w="2540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4003926867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pPr>
              <a:defRPr/>
            </a:pPr>
            <a:fld id="{B56A7F37-679B-4960-A15D-E84F6F42753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descr="https://i.mycdn.me/image?id=860457330915&amp;t=3&amp;plc=WEB&amp;tkn=*_n6PvcN2GSzPcpJ17mBxPrboj2Y" id="6" name="Picture 2"/>
          <p:cNvPicPr>
            <a:picLocks noChangeArrowheads="1" noChangeAspect="1"/>
          </p:cNvPicPr>
          <p:nvPr/>
        </p:nvPicPr>
        <p:blipFill rotWithShape="1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28" r="8"/>
          <a:stretch/>
        </p:blipFill>
        <p:spPr bwMode="auto">
          <a:xfrm>
            <a:off x="755576" y="780976"/>
            <a:ext cx="4156575" cy="2844018"/>
          </a:xfrm>
          <a:prstGeom prst="round2DiagRect">
            <a:avLst>
              <a:gd fmla="val 16667" name="adj1"/>
              <a:gd fmla="val 0" name="adj2"/>
            </a:avLst>
          </a:prstGeom>
          <a:ln cap="sq" w="88900">
            <a:solidFill>
              <a:srgbClr val="0070C0"/>
            </a:solidFill>
            <a:miter lim="800000"/>
          </a:ln>
          <a:effectLst>
            <a:outerShdw algn="tl" blurRad="254000" rotWithShape="0">
              <a:srgbClr val="000000">
                <a:alpha val="43000"/>
              </a:srgbClr>
            </a:outerShdw>
          </a:effectLst>
          <a:extLst/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2769674"/>
            <a:ext cx="4013253" cy="3251613"/>
          </a:xfrm>
          <a:prstGeom prst="round2DiagRect">
            <a:avLst>
              <a:gd fmla="val 16667" name="adj1"/>
              <a:gd fmla="val 0" name="adj2"/>
            </a:avLst>
          </a:prstGeom>
          <a:ln cap="sq" w="88900">
            <a:solidFill>
              <a:srgbClr val="0070C0"/>
            </a:solidFill>
            <a:miter lim="800000"/>
          </a:ln>
          <a:effectLst>
            <a:outerShdw algn="tl" blurRad="254000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19176486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6A7F37-679B-4960-A15D-E84F6F42753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6093" y="1916832"/>
            <a:ext cx="5814646" cy="3101145"/>
          </a:xfrm>
          <a:prstGeom prst="ellipse">
            <a:avLst/>
          </a:prstGeom>
          <a:ln w="63500" cap="rnd">
            <a:solidFill>
              <a:srgbClr val="0070C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1259632" y="831445"/>
            <a:ext cx="6768752" cy="936104"/>
          </a:xfrm>
          <a:prstGeom prst="rect">
            <a:avLst/>
          </a:prstGeom>
          <a:solidFill>
            <a:srgbClr val="F9FDFD"/>
          </a:solidFill>
          <a:ln>
            <a:solidFill>
              <a:srgbClr val="F9FDF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МЫ  РАДЫ   ПОДЕЛИТЬСЯ    НАШИМ ОПЫТОМ  И    ДОСТИЖЕНИЯМИ</a:t>
            </a:r>
            <a:br>
              <a:rPr lang="ru-RU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ВСЕГДА   ОТКРЫТЫ   ДЛЯ     ОБЩЕНИЯ    И ПРЕДЛОЖЕНИЙ</a:t>
            </a:r>
            <a:endParaRPr lang="ru-RU" sz="2000" b="1" i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59632" y="530120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ru-RU" altLang="ru-RU" b="1" i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altLang="ru-RU" b="1" i="1" u="sng" dirty="0">
                <a:solidFill>
                  <a:srgbClr val="002060"/>
                </a:solidFill>
                <a:latin typeface="Arial" charset="0"/>
              </a:rPr>
              <a:t>350089, г. Краснодар</a:t>
            </a:r>
            <a:endParaRPr lang="ru-RU" altLang="ru-RU" b="1" i="1" u="sng" dirty="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pPr>
              <a:spcBef>
                <a:spcPct val="0"/>
              </a:spcBef>
            </a:pPr>
            <a:r>
              <a:rPr lang="ru-RU" altLang="ru-RU" b="1" i="1" u="sng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ru-RU" altLang="ru-RU" b="1" i="1" u="sng" dirty="0" smtClean="0">
                <a:solidFill>
                  <a:srgbClr val="002060"/>
                </a:solidFill>
                <a:latin typeface="Arial" charset="0"/>
              </a:rPr>
              <a:t>ул</a:t>
            </a:r>
            <a:r>
              <a:rPr lang="ru-RU" altLang="ru-RU" b="1" i="1" u="sng" dirty="0">
                <a:solidFill>
                  <a:srgbClr val="002060"/>
                </a:solidFill>
                <a:latin typeface="Arial" charset="0"/>
              </a:rPr>
              <a:t>. Бульварное Кольцо, д.24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837643" y="5322080"/>
            <a:ext cx="35061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ru-RU" b="1" i="1" u="sng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ds46.centerstart.ru</a:t>
            </a:r>
            <a:endParaRPr lang="ru-RU" altLang="ru-RU" b="1" i="1" u="sng" dirty="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b="1" i="1" u="sng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261-35-67</a:t>
            </a:r>
            <a:endParaRPr lang="ru-RU" altLang="ru-RU" dirty="0">
              <a:solidFill>
                <a:srgbClr val="00206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111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pPr>
              <a:defRPr/>
            </a:pPr>
            <a:fld id="{B56A7F37-679B-4960-A15D-E84F6F42753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8"/>
          <p:cNvPicPr>
            <a:picLocks noChangeArrowheads="1" noChangeAspect="1"/>
          </p:cNvPicPr>
          <p:nvPr/>
        </p:nvPicPr>
        <p:blipFill rotWithShape="1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01"/>
          <a:stretch/>
        </p:blipFill>
        <p:spPr bwMode="auto">
          <a:xfrm>
            <a:off x="787072" y="771668"/>
            <a:ext cx="3600747" cy="2397579"/>
          </a:xfrm>
          <a:prstGeom prst="round2DiagRect">
            <a:avLst>
              <a:gd fmla="val 16667" name="adj1"/>
              <a:gd fmla="val 0" name="adj2"/>
            </a:avLst>
          </a:prstGeom>
          <a:ln cap="sq" w="88900">
            <a:solidFill>
              <a:srgbClr val="0070C0"/>
            </a:solidFill>
            <a:miter lim="800000"/>
          </a:ln>
          <a:effectLst>
            <a:outerShdw algn="tl" blurRad="254000" rotWithShape="0">
              <a:srgbClr val="000000">
                <a:alpha val="43000"/>
              </a:srgbClr>
            </a:outerShdw>
          </a:effectLst>
          <a:extLst/>
        </p:spPr>
      </p:pic>
      <p:pic>
        <p:nvPicPr>
          <p:cNvPr descr="https://podelki.guru/sites/default/files/styles/830w/public/photoart/podelki_iz_brosovogo_materiala_34.jpg" id="11" name="Picture 4"/>
          <p:cNvPicPr>
            <a:picLocks noChangeArrowheads="1" noChangeAspect="1"/>
          </p:cNvPicPr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356992"/>
            <a:ext cx="3780420" cy="2835315"/>
          </a:xfrm>
          <a:prstGeom prst="ellipse">
            <a:avLst/>
          </a:prstGeom>
          <a:ln cap="rnd" w="63500">
            <a:solidFill>
              <a:srgbClr val="0070C0"/>
            </a:solidFill>
          </a:ln>
          <a:effectLst>
            <a:outerShdw blurRad="381000" dir="5400000" dist="292100" rotWithShape="0" sx="-80000" sy="-18000">
              <a:srgbClr val="000000">
                <a:alpha val="22000"/>
              </a:srgbClr>
            </a:outerShdw>
          </a:effectLst>
          <a:scene3d>
            <a:camera prst="orthographicFront"/>
            <a:lightRig dir="t" rig="contrasting">
              <a:rot lat="0" lon="0" rev="3000000"/>
            </a:lightRig>
          </a:scene3d>
          <a:sp3d contourW="7620">
            <a:bevelT h="31750" w="95250"/>
            <a:contourClr>
              <a:srgbClr val="333333"/>
            </a:contourClr>
          </a:sp3d>
          <a:extLst/>
        </p:spPr>
      </p:pic>
      <p:pic>
        <p:nvPicPr>
          <p:cNvPr descr="C:\Файлы\МЕРОПРИЯТИЯ\2017-2018\МЕРОПРИЯТИЯ В ГОД ЭКОЛОГИИ\ОГОРОД НА ОКНЕ\группа № 5\DSC_0021.JPG" id="12" name="Picture 2"/>
          <p:cNvPicPr>
            <a:picLocks noChangeArrowheads="1" noChangeAspect="1"/>
          </p:cNvPicPr>
          <p:nvPr/>
        </p:nvPicPr>
        <p:blipFill>
          <a:blip cstate="print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771668"/>
            <a:ext cx="3528392" cy="2397579"/>
          </a:xfrm>
          <a:prstGeom prst="round2DiagRect">
            <a:avLst>
              <a:gd fmla="val 16667" name="adj1"/>
              <a:gd fmla="val 0" name="adj2"/>
            </a:avLst>
          </a:prstGeom>
          <a:ln cap="sq" w="88900">
            <a:solidFill>
              <a:srgbClr val="0070C0"/>
            </a:solidFill>
            <a:miter lim="800000"/>
          </a:ln>
          <a:effectLst>
            <a:outerShdw algn="tl" blurRad="254000" rotWithShape="0">
              <a:srgbClr val="000000">
                <a:alpha val="43000"/>
              </a:srgbClr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val="727349262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6A7F37-679B-4960-A15D-E84F6F42753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971600" y="1193392"/>
            <a:ext cx="7056783" cy="4251831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b="1" dirty="0" smtClean="0"/>
              <a:t>ЦЕЛИ и ЗАДАЧИ:</a:t>
            </a:r>
          </a:p>
          <a:p>
            <a:r>
              <a:rPr lang="ru-RU" sz="2400" b="1" dirty="0" smtClean="0"/>
              <a:t>Развитие первичных естественнонаучных представлений.</a:t>
            </a:r>
          </a:p>
          <a:p>
            <a:r>
              <a:rPr lang="ru-RU" sz="2400" b="1" dirty="0" smtClean="0"/>
              <a:t>Развитие наблюдательности.</a:t>
            </a:r>
          </a:p>
          <a:p>
            <a:r>
              <a:rPr lang="ru-RU" sz="2400" b="1" dirty="0" smtClean="0"/>
              <a:t>Развитие любознательности.</a:t>
            </a:r>
          </a:p>
          <a:p>
            <a:r>
              <a:rPr lang="ru-RU" sz="2400" b="1" dirty="0" smtClean="0"/>
              <a:t>Развитие активности.</a:t>
            </a:r>
          </a:p>
          <a:p>
            <a:r>
              <a:rPr lang="ru-RU" sz="2400" b="1" dirty="0" smtClean="0"/>
              <a:t>Развитие мыслительных операций (анализ, сравнение, обобщение, классификация, наблюдение).</a:t>
            </a:r>
          </a:p>
          <a:p>
            <a:r>
              <a:rPr lang="ru-RU" sz="2400" b="1" dirty="0" smtClean="0"/>
              <a:t>Формирование умений комплексно обследовать предмет.</a:t>
            </a:r>
          </a:p>
          <a:p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156461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6A7F37-679B-4960-A15D-E84F6F42753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349" y="764704"/>
            <a:ext cx="4267200" cy="29051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70C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133079"/>
            <a:ext cx="4267200" cy="2962275"/>
          </a:xfrm>
          <a:prstGeom prst="rect">
            <a:avLst/>
          </a:prstGeom>
          <a:solidFill>
            <a:srgbClr val="FFFFFF">
              <a:shade val="85000"/>
            </a:srgbClr>
          </a:solidFill>
          <a:ln w="76200">
            <a:solidFill>
              <a:srgbClr val="0070C0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58050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6A7F37-679B-4960-A15D-E84F6F42753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4" name="Picture 3" descr="C:\Users\Admin\Desktop\семинар\hello_html_mbb3223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710" y="781996"/>
            <a:ext cx="3411242" cy="252160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70C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4" descr="C:\Users\Admin\Desktop\семинар\img5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93643" y="781997"/>
            <a:ext cx="3312368" cy="252160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70C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5" descr="C:\Users\Admin\Desktop\семинар\ugolok_eksperimentirovaniya_v_detskom_sadu_10 (1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1585" y="3531195"/>
            <a:ext cx="3312540" cy="252421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70C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5246" y="3542944"/>
            <a:ext cx="3389162" cy="2478344"/>
          </a:xfrm>
          <a:prstGeom prst="rect">
            <a:avLst/>
          </a:prstGeom>
          <a:solidFill>
            <a:srgbClr val="FFFFFF">
              <a:shade val="85000"/>
            </a:srgbClr>
          </a:solidFill>
          <a:ln w="76200">
            <a:solidFill>
              <a:srgbClr val="0070C0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154" y="2852936"/>
            <a:ext cx="1212850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14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6A7F37-679B-4960-A15D-E84F6F42753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Рисунок 8" descr="IMG_103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3" y="711795"/>
            <a:ext cx="3519839" cy="2639879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70C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Рисунок 9" descr="IMG_104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8024" y="729472"/>
            <a:ext cx="3530532" cy="2647899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70C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1" name="Рисунок 10" descr="IMG_103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94939" y="3501008"/>
            <a:ext cx="3548206" cy="266115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70C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00237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6A7F37-679B-4960-A15D-E84F6F42753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Рисунок 4" descr="t00CKU9qVg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3212976"/>
            <a:ext cx="3808498" cy="285637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70C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9" y="708617"/>
            <a:ext cx="3968366" cy="270167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70C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736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idx="10" sz="quarter" type="dt"/>
          </p:nvPr>
        </p:nvSpPr>
        <p:spPr/>
        <p:txBody>
          <a:bodyPr/>
          <a:lstStyle/>
          <a:p>
            <a:pPr>
              <a:defRPr/>
            </a:pPr>
            <a:fld id="{E9019A9B-635E-4879-A0AA-C4A804B85B4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099" name="Прямоугольник 2"/>
          <p:cNvSpPr>
            <a:spLocks noChangeArrowheads="1"/>
          </p:cNvSpPr>
          <p:nvPr/>
        </p:nvSpPr>
        <p:spPr bwMode="auto">
          <a:xfrm>
            <a:off x="1357313" y="6858000"/>
            <a:ext cx="6858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typeface="Arial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typeface="Arial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typeface="Arial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typeface="Arial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typeface="Arial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typeface="Arial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typeface="Arial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typeface="Arial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typeface="Arial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altLang="ru-RU" lang="ru-RU" smtClean="0">
                <a:solidFill>
                  <a:prstClr val="black"/>
                </a:solidFill>
                <a:cs charset="0" pitchFamily="18" typeface="Times New Roman"/>
              </a:rPr>
              <a:t/>
            </a:r>
            <a:br>
              <a:rPr altLang="ru-RU" lang="ru-RU" smtClean="0">
                <a:solidFill>
                  <a:prstClr val="black"/>
                </a:solidFill>
                <a:cs charset="0" pitchFamily="18" typeface="Times New Roman"/>
              </a:rPr>
            </a:br>
            <a:endParaRPr altLang="ru-RU" lang="ru-RU" smtClean="0">
              <a:solidFill>
                <a:prstClr val="black"/>
              </a:solidFill>
              <a:cs charset="0" pitchFamily="18" typeface="Times New Roman"/>
            </a:endParaRPr>
          </a:p>
        </p:txBody>
      </p:sp>
      <p:sp>
        <p:nvSpPr>
          <p:cNvPr id="4100" name="Прямоугольник 3"/>
          <p:cNvSpPr>
            <a:spLocks noChangeArrowheads="1"/>
          </p:cNvSpPr>
          <p:nvPr/>
        </p:nvSpPr>
        <p:spPr bwMode="auto">
          <a:xfrm>
            <a:off x="3719513" y="642938"/>
            <a:ext cx="17049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typeface="Arial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typeface="Arial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typeface="Arial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typeface="Arial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typeface="Arial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typeface="Arial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typeface="Arial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typeface="Arial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typeface="Arial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altLang="ru-RU" lang="ru-RU" smtClean="0">
                <a:solidFill>
                  <a:prstClr val="black"/>
                </a:solidFill>
              </a:rPr>
              <a:t>:</a:t>
            </a:r>
          </a:p>
        </p:txBody>
      </p:sp>
      <p:pic>
        <p:nvPicPr>
          <p:cNvPr descr="C:\Users\User\Desktop\detsad-1511782-1607152378.jpg" id="8" name="Picture 6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9" y="755692"/>
            <a:ext cx="4032448" cy="288203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cap="sq" w="88900">
            <a:solidFill>
              <a:srgbClr val="0070C0"/>
            </a:solidFill>
            <a:miter lim="800000"/>
          </a:ln>
          <a:effectLst>
            <a:outerShdw algn="tl" blurRad="88900" rotWithShape="0">
              <a:srgbClr val="000000">
                <a:alpha val="45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h="19050" w="25400"/>
            <a:contourClr>
              <a:srgbClr val="FFFFFF"/>
            </a:contourClr>
          </a:sp3d>
          <a:extLst/>
        </p:spPr>
      </p:pic>
      <p:pic>
        <p:nvPicPr>
          <p:cNvPr id="4098" name="Picture 2"/>
          <p:cNvPicPr>
            <a:picLocks noChangeArrowheads="1"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"/>
          <a:stretch/>
        </p:blipFill>
        <p:spPr bwMode="auto">
          <a:xfrm>
            <a:off x="4572000" y="2946952"/>
            <a:ext cx="3888432" cy="312300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cap="sq" w="88900">
            <a:solidFill>
              <a:srgbClr val="0070C0"/>
            </a:solidFill>
            <a:miter lim="800000"/>
          </a:ln>
          <a:effectLst>
            <a:outerShdw algn="tl" blurRad="88900" rotWithShape="0">
              <a:srgbClr val="000000">
                <a:alpha val="45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h="19050" w="2540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55727649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pPr>
              <a:defRPr/>
            </a:pPr>
            <a:fld id="{B56A7F37-679B-4960-A15D-E84F6F42753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descr="C:\Users\User\Desktop\detsad-813542-1538753359.jpg" id="13" name="Picture 2"/>
          <p:cNvPicPr>
            <a:picLocks noChangeArrowheads="1" noChangeAspect="1"/>
          </p:cNvPicPr>
          <p:nvPr/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475" y="764704"/>
            <a:ext cx="3672408" cy="3051897"/>
          </a:xfrm>
          <a:prstGeom prst="rect">
            <a:avLst/>
          </a:prstGeom>
          <a:solidFill>
            <a:srgbClr val="FFFFFF">
              <a:shade val="85000"/>
            </a:srgbClr>
          </a:solidFill>
          <a:ln cap="sq" w="88900">
            <a:solidFill>
              <a:srgbClr val="0070C0"/>
            </a:solidFill>
            <a:miter lim="800000"/>
          </a:ln>
          <a:effectLst>
            <a:outerShdw algn="tl" blurRad="5500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h="19050" w="25400"/>
            <a:contourClr>
              <a:srgbClr val="FFFFFF"/>
            </a:contourClr>
          </a:sp3d>
          <a:extLst/>
        </p:spPr>
      </p:pic>
      <p:pic>
        <p:nvPicPr>
          <p:cNvPr id="5125" name="Picture 5"/>
          <p:cNvPicPr>
            <a:picLocks noChangeArrowheads="1"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62"/>
          <a:stretch/>
        </p:blipFill>
        <p:spPr bwMode="auto">
          <a:xfrm>
            <a:off x="4598392" y="2996952"/>
            <a:ext cx="3816424" cy="3105309"/>
          </a:xfrm>
          <a:prstGeom prst="rect">
            <a:avLst/>
          </a:prstGeom>
          <a:solidFill>
            <a:srgbClr val="FFFFFF">
              <a:shade val="85000"/>
            </a:srgbClr>
          </a:solidFill>
          <a:ln w="76200">
            <a:solidFill>
              <a:srgbClr val="0070C0"/>
            </a:solidFill>
            <a:miter lim="800000"/>
            <a:headEnd/>
            <a:tailEnd/>
          </a:ln>
          <a:effectLst>
            <a:outerShdw algn="tl" blurRad="5500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h="19050" w="2540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4228897011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theme/theme1.xml><?xml version="1.0" encoding="utf-8"?>
<a:theme xmlns:a="http://schemas.openxmlformats.org/drawingml/2006/main" name="TS01038996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1528</TotalTime>
  <Words>94</Words>
  <Application>Microsoft Office PowerPoint</Application>
  <PresentationFormat>Экран (4:3)</PresentationFormat>
  <Paragraphs>34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TS010389964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Людмила</dc:creator>
  <cp:lastModifiedBy>Екатерина</cp:lastModifiedBy>
  <cp:revision>74</cp:revision>
  <dcterms:created xsi:type="dcterms:W3CDTF">2015-11-22T10:55:28Z</dcterms:created>
  <dcterms:modified xsi:type="dcterms:W3CDTF">2022-03-03T12:16:45Z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683604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S9.1.4</vt:lpwstr>
  </property>
</Properties>
</file>