
<file path=[Content_Types].xml><?xml version="1.0" encoding="utf-8"?>
<Types xmlns="http://schemas.openxmlformats.org/package/2006/content-types">
  <Default Extension="gif" ContentType="image/gif"/>
  <Default Extension="jpeg" ContentType="image/jpe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56" r:id="rId1"/>
  </p:sldMasterIdLst>
  <p:notesMasterIdLst>
    <p:notesMasterId r:id="rId15"/>
  </p:notesMasterIdLst>
  <p:sldIdLst>
    <p:sldId id="260" r:id="rId2"/>
    <p:sldId id="286" r:id="rId3"/>
    <p:sldId id="275" r:id="rId4"/>
    <p:sldId id="287" r:id="rId5"/>
    <p:sldId id="288" r:id="rId6"/>
    <p:sldId id="276" r:id="rId7"/>
    <p:sldId id="263" r:id="rId8"/>
    <p:sldId id="261" r:id="rId9"/>
    <p:sldId id="267" r:id="rId10"/>
    <p:sldId id="274" r:id="rId11"/>
    <p:sldId id="270" r:id="rId12"/>
    <p:sldId id="273" r:id="rId13"/>
    <p:sldId id="277"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CCCC00"/>
    <a:srgbClr val="8BAF17"/>
    <a:srgbClr val="ABD7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0" autoAdjust="0"/>
    <p:restoredTop sz="94638" autoAdjust="0"/>
  </p:normalViewPr>
  <p:slideViewPr>
    <p:cSldViewPr>
      <p:cViewPr varScale="1">
        <p:scale>
          <a:sx n="64" d="100"/>
          <a:sy n="64" d="100"/>
        </p:scale>
        <p:origin x="1560" y="66"/>
      </p:cViewPr>
      <p:guideLst>
        <p:guide orient="horz" pos="2160"/>
        <p:guide pos="2880"/>
      </p:guideLst>
    </p:cSldViewPr>
  </p:slideViewPr>
  <p:outlineViewPr>
    <p:cViewPr>
      <p:scale>
        <a:sx n="33" d="100"/>
        <a:sy n="33" d="100"/>
      </p:scale>
      <p:origin x="0" y="5508"/>
    </p:cViewPr>
  </p:outlineViewPr>
  <p:notesTextViewPr>
    <p:cViewPr>
      <p:scale>
        <a:sx n="100" d="100"/>
        <a:sy n="100" d="100"/>
      </p:scale>
      <p:origin x="0" y="0"/>
    </p:cViewPr>
  </p:notesTextViewPr>
  <p:sorterViewPr>
    <p:cViewPr varScale="1">
      <p:scale>
        <a:sx n="1" d="1"/>
        <a:sy n="1" d="1"/>
      </p:scale>
      <p:origin x="0" y="-663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B39F8A-1AAA-4203-B6E6-2148141A953F}" type="datetimeFigureOut">
              <a:rPr lang="ru-RU" smtClean="0"/>
              <a:pPr/>
              <a:t>12.03.2020</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079437-052B-46E1-8A9B-57D1F1C71733}" type="slidenum">
              <a:rPr lang="ru-RU" smtClean="0"/>
              <a:pPr/>
              <a:t>‹#›</a:t>
            </a:fld>
            <a:endParaRPr lang="ru-RU"/>
          </a:p>
        </p:txBody>
      </p:sp>
    </p:spTree>
    <p:extLst>
      <p:ext uri="{BB962C8B-B14F-4D97-AF65-F5344CB8AC3E}">
        <p14:creationId xmlns:p14="http://schemas.microsoft.com/office/powerpoint/2010/main" val="3753295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D079437-052B-46E1-8A9B-57D1F1C71733}" type="slidenum">
              <a:rPr lang="ru-RU" smtClean="0"/>
              <a:pPr/>
              <a:t>1</a:t>
            </a:fld>
            <a:endParaRPr lang="ru-RU"/>
          </a:p>
        </p:txBody>
      </p:sp>
    </p:spTree>
    <p:extLst>
      <p:ext uri="{BB962C8B-B14F-4D97-AF65-F5344CB8AC3E}">
        <p14:creationId xmlns:p14="http://schemas.microsoft.com/office/powerpoint/2010/main" val="12487402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a:t>Образец подзаголовка</a:t>
            </a:r>
            <a:endParaRPr kumimoji="0" lang="en-US"/>
          </a:p>
        </p:txBody>
      </p:sp>
      <p:sp>
        <p:nvSpPr>
          <p:cNvPr id="30" name="Дата 29"/>
          <p:cNvSpPr>
            <a:spLocks noGrp="1"/>
          </p:cNvSpPr>
          <p:nvPr>
            <p:ph type="dt" sz="half" idx="10"/>
          </p:nvPr>
        </p:nvSpPr>
        <p:spPr/>
        <p:txBody>
          <a:bodyPr/>
          <a:lstStyle/>
          <a:p>
            <a:fld id="{F441398E-7ED0-4CD9-98D9-B1842CD620A2}" type="datetimeFigureOut">
              <a:rPr lang="ru-RU" smtClean="0"/>
              <a:pPr/>
              <a:t>12.03.2020</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77BF056F-2E2A-4818-A376-FFB6D08DCC7F}"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transition spd="med">
    <p:wedge/>
    <p:sndAc>
      <p:stSnd>
        <p:snd r:embed="rId1" name="chimes.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F441398E-7ED0-4CD9-98D9-B1842CD620A2}" type="datetimeFigureOut">
              <a:rPr lang="ru-RU" smtClean="0"/>
              <a:pPr/>
              <a:t>12.03.2020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7BF056F-2E2A-4818-A376-FFB6D08DCC7F}" type="slidenum">
              <a:rPr lang="ru-RU" smtClean="0"/>
              <a:pPr/>
              <a:t>‹#›</a:t>
            </a:fld>
            <a:endParaRPr lang="ru-RU"/>
          </a:p>
        </p:txBody>
      </p:sp>
    </p:spTree>
  </p:cSld>
  <p:clrMapOvr>
    <a:masterClrMapping/>
  </p:clrMapOvr>
  <p:transition spd="med">
    <p:wedge/>
    <p:sndAc>
      <p:stSnd>
        <p:snd r:embed="rId1" name="chimes.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F441398E-7ED0-4CD9-98D9-B1842CD620A2}" type="datetimeFigureOut">
              <a:rPr lang="ru-RU" smtClean="0"/>
              <a:pPr/>
              <a:t>12.03.2020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7BF056F-2E2A-4818-A376-FFB6D08DCC7F}" type="slidenum">
              <a:rPr lang="ru-RU" smtClean="0"/>
              <a:pPr/>
              <a:t>‹#›</a:t>
            </a:fld>
            <a:endParaRPr lang="ru-RU"/>
          </a:p>
        </p:txBody>
      </p:sp>
    </p:spTree>
  </p:cSld>
  <p:clrMapOvr>
    <a:masterClrMapping/>
  </p:clrMapOvr>
  <p:transition spd="med">
    <p:wedge/>
    <p:sndAc>
      <p:stSnd>
        <p:snd r:embed="rId1" name="chimes.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F441398E-7ED0-4CD9-98D9-B1842CD620A2}" type="datetimeFigureOut">
              <a:rPr lang="ru-RU" smtClean="0"/>
              <a:pPr/>
              <a:t>12.03.2020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7BF056F-2E2A-4818-A376-FFB6D08DCC7F}" type="slidenum">
              <a:rPr lang="ru-RU" smtClean="0"/>
              <a:pPr/>
              <a:t>‹#›</a:t>
            </a:fld>
            <a:endParaRPr lang="ru-RU"/>
          </a:p>
        </p:txBody>
      </p:sp>
    </p:spTree>
  </p:cSld>
  <p:clrMapOvr>
    <a:masterClrMapping/>
  </p:clrMapOvr>
  <p:transition spd="med">
    <p:wedge/>
    <p:sndAc>
      <p:stSnd>
        <p:snd r:embed="rId1" name="chimes.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a:t>Образец текста</a:t>
            </a:r>
          </a:p>
        </p:txBody>
      </p:sp>
      <p:sp>
        <p:nvSpPr>
          <p:cNvPr id="4" name="Дата 3"/>
          <p:cNvSpPr>
            <a:spLocks noGrp="1"/>
          </p:cNvSpPr>
          <p:nvPr>
            <p:ph type="dt" sz="half" idx="10"/>
          </p:nvPr>
        </p:nvSpPr>
        <p:spPr/>
        <p:txBody>
          <a:bodyPr/>
          <a:lstStyle/>
          <a:p>
            <a:fld id="{F441398E-7ED0-4CD9-98D9-B1842CD620A2}" type="datetimeFigureOut">
              <a:rPr lang="ru-RU" smtClean="0"/>
              <a:pPr/>
              <a:t>12.03.2020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7BF056F-2E2A-4818-A376-FFB6D08DCC7F}"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transition spd="med">
    <p:wedge/>
    <p:sndAc>
      <p:stSnd>
        <p:snd r:embed="rId1" name="chimes.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fld id="{F441398E-7ED0-4CD9-98D9-B1842CD620A2}" type="datetimeFigureOut">
              <a:rPr lang="ru-RU" smtClean="0"/>
              <a:pPr/>
              <a:t>12.03.2020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7BF056F-2E2A-4818-A376-FFB6D08DCC7F}" type="slidenum">
              <a:rPr lang="ru-RU" smtClean="0"/>
              <a:pPr/>
              <a:t>‹#›</a:t>
            </a:fld>
            <a:endParaRPr lang="ru-RU"/>
          </a:p>
        </p:txBody>
      </p:sp>
    </p:spTree>
  </p:cSld>
  <p:clrMapOvr>
    <a:masterClrMapping/>
  </p:clrMapOvr>
  <p:transition spd="med">
    <p:wedge/>
    <p:sndAc>
      <p:stSnd>
        <p:snd r:embed="rId1" name="chimes.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7" name="Дата 6"/>
          <p:cNvSpPr>
            <a:spLocks noGrp="1"/>
          </p:cNvSpPr>
          <p:nvPr>
            <p:ph type="dt" sz="half" idx="10"/>
          </p:nvPr>
        </p:nvSpPr>
        <p:spPr/>
        <p:txBody>
          <a:bodyPr/>
          <a:lstStyle/>
          <a:p>
            <a:fld id="{F441398E-7ED0-4CD9-98D9-B1842CD620A2}" type="datetimeFigureOut">
              <a:rPr lang="ru-RU" smtClean="0"/>
              <a:pPr/>
              <a:t>12.03.2020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7BF056F-2E2A-4818-A376-FFB6D08DCC7F}" type="slidenum">
              <a:rPr lang="ru-RU" smtClean="0"/>
              <a:pPr/>
              <a:t>‹#›</a:t>
            </a:fld>
            <a:endParaRPr lang="ru-RU"/>
          </a:p>
        </p:txBody>
      </p:sp>
    </p:spTree>
  </p:cSld>
  <p:clrMapOvr>
    <a:masterClrMapping/>
  </p:clrMapOvr>
  <p:transition spd="med">
    <p:wedge/>
    <p:sndAc>
      <p:stSnd>
        <p:snd r:embed="rId1" name="chimes.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a:t>Образец заголовка</a:t>
            </a:r>
            <a:endParaRPr kumimoji="0" lang="en-US"/>
          </a:p>
        </p:txBody>
      </p:sp>
      <p:sp>
        <p:nvSpPr>
          <p:cNvPr id="3" name="Дата 2"/>
          <p:cNvSpPr>
            <a:spLocks noGrp="1"/>
          </p:cNvSpPr>
          <p:nvPr>
            <p:ph type="dt" sz="half" idx="10"/>
          </p:nvPr>
        </p:nvSpPr>
        <p:spPr/>
        <p:txBody>
          <a:bodyPr/>
          <a:lstStyle/>
          <a:p>
            <a:fld id="{F441398E-7ED0-4CD9-98D9-B1842CD620A2}" type="datetimeFigureOut">
              <a:rPr lang="ru-RU" smtClean="0"/>
              <a:pPr/>
              <a:t>12.03.2020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7BF056F-2E2A-4818-A376-FFB6D08DCC7F}" type="slidenum">
              <a:rPr lang="ru-RU" smtClean="0"/>
              <a:pPr/>
              <a:t>‹#›</a:t>
            </a:fld>
            <a:endParaRPr lang="ru-RU"/>
          </a:p>
        </p:txBody>
      </p:sp>
    </p:spTree>
  </p:cSld>
  <p:clrMapOvr>
    <a:masterClrMapping/>
  </p:clrMapOvr>
  <p:transition spd="med">
    <p:wedge/>
    <p:sndAc>
      <p:stSnd>
        <p:snd r:embed="rId1" name="chimes.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441398E-7ED0-4CD9-98D9-B1842CD620A2}" type="datetimeFigureOut">
              <a:rPr lang="ru-RU" smtClean="0"/>
              <a:pPr/>
              <a:t>12.03.2020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7BF056F-2E2A-4818-A376-FFB6D08DCC7F}" type="slidenum">
              <a:rPr lang="ru-RU" smtClean="0"/>
              <a:pPr/>
              <a:t>‹#›</a:t>
            </a:fld>
            <a:endParaRPr lang="ru-RU"/>
          </a:p>
        </p:txBody>
      </p:sp>
    </p:spTree>
  </p:cSld>
  <p:clrMapOvr>
    <a:masterClrMapping/>
  </p:clrMapOvr>
  <p:transition spd="med">
    <p:wedge/>
    <p:sndAc>
      <p:stSnd>
        <p:snd r:embed="rId1" name="chimes.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fld id="{F441398E-7ED0-4CD9-98D9-B1842CD620A2}" type="datetimeFigureOut">
              <a:rPr lang="ru-RU" smtClean="0"/>
              <a:pPr/>
              <a:t>12.03.2020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7BF056F-2E2A-4818-A376-FFB6D08DCC7F}" type="slidenum">
              <a:rPr lang="ru-RU" smtClean="0"/>
              <a:pPr/>
              <a:t>‹#›</a:t>
            </a:fld>
            <a:endParaRPr lang="ru-RU"/>
          </a:p>
        </p:txBody>
      </p:sp>
    </p:spTree>
  </p:cSld>
  <p:clrMapOvr>
    <a:masterClrMapping/>
  </p:clrMapOvr>
  <p:transition spd="med">
    <p:wedge/>
    <p:sndAc>
      <p:stSnd>
        <p:snd r:embed="rId1" name="chimes.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a:t>Образец текста</a:t>
            </a:r>
          </a:p>
        </p:txBody>
      </p:sp>
      <p:sp>
        <p:nvSpPr>
          <p:cNvPr id="5" name="Дата 4"/>
          <p:cNvSpPr>
            <a:spLocks noGrp="1"/>
          </p:cNvSpPr>
          <p:nvPr>
            <p:ph type="dt" sz="half" idx="10"/>
          </p:nvPr>
        </p:nvSpPr>
        <p:spPr/>
        <p:txBody>
          <a:bodyPr/>
          <a:lstStyle/>
          <a:p>
            <a:fld id="{F441398E-7ED0-4CD9-98D9-B1842CD620A2}" type="datetimeFigureOut">
              <a:rPr lang="ru-RU" smtClean="0"/>
              <a:pPr/>
              <a:t>12.03.2020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77BF056F-2E2A-4818-A376-FFB6D08DCC7F}"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spd="med">
    <p:wedge/>
    <p:sndAc>
      <p:stSnd>
        <p:snd r:embed="rId1" name="chimes.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a:t>Образец текста</a:t>
            </a:r>
          </a:p>
          <a:p>
            <a:pPr lvl="1" eaLnBrk="1" latinLnBrk="0" hangingPunct="1"/>
            <a:r>
              <a:rPr kumimoji="0" lang="ru-RU"/>
              <a:t>Второй уровень</a:t>
            </a:r>
          </a:p>
          <a:p>
            <a:pPr lvl="2" eaLnBrk="1" latinLnBrk="0" hangingPunct="1"/>
            <a:r>
              <a:rPr kumimoji="0" lang="ru-RU"/>
              <a:t>Третий уровень</a:t>
            </a:r>
          </a:p>
          <a:p>
            <a:pPr lvl="3" eaLnBrk="1" latinLnBrk="0" hangingPunct="1"/>
            <a:r>
              <a:rPr kumimoji="0" lang="ru-RU"/>
              <a:t>Четвертый уровень</a:t>
            </a:r>
          </a:p>
          <a:p>
            <a:pPr lvl="4" eaLnBrk="1" latinLnBrk="0" hangingPunct="1"/>
            <a:r>
              <a:rPr kumimoji="0" lang="ru-RU"/>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F441398E-7ED0-4CD9-98D9-B1842CD620A2}" type="datetimeFigureOut">
              <a:rPr lang="ru-RU" smtClean="0"/>
              <a:pPr/>
              <a:t>12.03.2020</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7BF056F-2E2A-4818-A376-FFB6D08DCC7F}"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Lst>
  <p:transition spd="med">
    <p:wedge/>
    <p:sndAc>
      <p:stSnd>
        <p:snd r:embed="rId13" name="chimes.wav"/>
      </p:stSnd>
    </p:sndAc>
  </p:transition>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3.jpeg"/><Relationship Id="rId5" Type="http://schemas.openxmlformats.org/officeDocument/2006/relationships/image" Target="../media/image2.gif"/><Relationship Id="rId4" Type="http://schemas.openxmlformats.org/officeDocument/2006/relationships/audio" Target="../media/audio1.wav"/></Relationships>
</file>

<file path=ppt/slides/_rels/slide1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4.gif"/></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09781" y="836712"/>
            <a:ext cx="7324443" cy="4093428"/>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4000" b="1" i="1" dirty="0">
                <a:solidFill>
                  <a:srgbClr val="FF0000"/>
                </a:solidFill>
              </a:rPr>
              <a:t>О профилактике травматизма  с воспитанниками ДОУ в образовательном учреждении и вне его. </a:t>
            </a:r>
            <a:r>
              <a:rPr lang="ru-RU" sz="2400" b="1" i="1" dirty="0"/>
              <a:t>                     </a:t>
            </a:r>
            <a:endParaRPr lang="ru-RU" sz="2400" b="1" i="1" cap="none" spc="0" dirty="0">
              <a:ln w="11430"/>
              <a:effectLst>
                <a:outerShdw blurRad="50800" dist="39000" dir="5460000" algn="tl">
                  <a:srgbClr val="000000">
                    <a:alpha val="38000"/>
                  </a:srgbClr>
                </a:outerShdw>
              </a:effectLst>
              <a:cs typeface="Times New Roman" pitchFamily="18" charset="0"/>
            </a:endParaRPr>
          </a:p>
          <a:p>
            <a:pPr algn="r"/>
            <a:endParaRPr lang="ru-RU" sz="2000" b="1" dirty="0">
              <a:ln w="11430"/>
              <a:solidFill>
                <a:srgbClr val="92D050"/>
              </a:solidFill>
              <a:effectLst>
                <a:outerShdw blurRad="50800" dist="39000" dir="5460000" algn="tl">
                  <a:srgbClr val="000000">
                    <a:alpha val="38000"/>
                  </a:srgbClr>
                </a:outerShdw>
              </a:effectLst>
              <a:latin typeface="Times New Roman" pitchFamily="18" charset="0"/>
              <a:cs typeface="Times New Roman" pitchFamily="18" charset="0"/>
            </a:endParaRPr>
          </a:p>
          <a:p>
            <a:pPr algn="r"/>
            <a:endParaRPr lang="ru-RU" sz="2000" b="1" cap="none" spc="0" dirty="0">
              <a:ln w="11430"/>
              <a:solidFill>
                <a:srgbClr val="00B050"/>
              </a:solidFill>
              <a:effectLst>
                <a:outerShdw blurRad="50800" dist="39000" dir="5460000" algn="tl">
                  <a:srgbClr val="000000">
                    <a:alpha val="38000"/>
                  </a:srgbClr>
                </a:outerShdw>
              </a:effectLst>
              <a:latin typeface="Times New Roman" pitchFamily="18" charset="0"/>
              <a:cs typeface="Times New Roman" pitchFamily="18" charset="0"/>
            </a:endParaRPr>
          </a:p>
          <a:p>
            <a:pPr algn="r"/>
            <a:endParaRPr lang="ru-RU" sz="2000" b="1" cap="none" spc="0" dirty="0">
              <a:ln w="11430"/>
              <a:solidFill>
                <a:srgbClr val="00B050"/>
              </a:solidFill>
              <a:effectLst>
                <a:outerShdw blurRad="50800" dist="39000" dir="5460000" algn="tl">
                  <a:srgbClr val="000000">
                    <a:alpha val="38000"/>
                  </a:srgbClr>
                </a:outerShdw>
              </a:effectLst>
              <a:latin typeface="Times New Roman" pitchFamily="18" charset="0"/>
              <a:cs typeface="Times New Roman" pitchFamily="18" charset="0"/>
            </a:endParaRPr>
          </a:p>
        </p:txBody>
      </p:sp>
      <p:pic>
        <p:nvPicPr>
          <p:cNvPr id="4" name="Picture 11" descr="0c98e2c998af"/>
          <p:cNvPicPr>
            <a:picLocks noChangeAspect="1" noChangeArrowheads="1" noCrop="1"/>
          </p:cNvPicPr>
          <p:nvPr/>
        </p:nvPicPr>
        <p:blipFill>
          <a:blip r:embed="rId5"/>
          <a:srcRect/>
          <a:stretch>
            <a:fillRect/>
          </a:stretch>
        </p:blipFill>
        <p:spPr bwMode="auto">
          <a:xfrm>
            <a:off x="5357818" y="4357670"/>
            <a:ext cx="3786182" cy="2500330"/>
          </a:xfrm>
          <a:prstGeom prst="rect">
            <a:avLst/>
          </a:prstGeom>
          <a:noFill/>
          <a:ln w="9525">
            <a:noFill/>
            <a:miter lim="800000"/>
            <a:headEnd/>
            <a:tailEnd/>
          </a:ln>
        </p:spPr>
      </p:pic>
      <p:pic>
        <p:nvPicPr>
          <p:cNvPr id="6" name="Picture 2" descr="Похожее изображение"/>
          <p:cNvPicPr>
            <a:picLocks noChangeAspect="1" noChangeArrowheads="1"/>
          </p:cNvPicPr>
          <p:nvPr/>
        </p:nvPicPr>
        <p:blipFill>
          <a:blip r:embed="rId6" cstate="print"/>
          <a:srcRect/>
          <a:stretch>
            <a:fillRect/>
          </a:stretch>
        </p:blipFill>
        <p:spPr bwMode="auto">
          <a:xfrm>
            <a:off x="214283" y="4429132"/>
            <a:ext cx="2786082" cy="2428868"/>
          </a:xfrm>
          <a:prstGeom prst="rect">
            <a:avLst/>
          </a:prstGeom>
          <a:ln>
            <a:noFill/>
          </a:ln>
          <a:effectLst>
            <a:softEdge rad="112500"/>
          </a:effectLst>
        </p:spPr>
      </p:pic>
    </p:spTree>
    <p:custDataLst>
      <p:tags r:id="rId1"/>
    </p:custDataLst>
  </p:cSld>
  <p:clrMapOvr>
    <a:masterClrMapping/>
  </p:clrMapOvr>
  <p:transition spd="med" advTm="3313">
    <p:wedge/>
    <p:sndAc>
      <p:stSnd>
        <p:snd r:embed="rId4"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a:bodyPr>
          <a:lstStyle/>
          <a:p>
            <a:r>
              <a:rPr lang="ru-RU" sz="3470" b="1" i="1" dirty="0">
                <a:solidFill>
                  <a:srgbClr val="FF0000"/>
                </a:solidFill>
                <a:latin typeface="Times New Roman" pitchFamily="18" charset="0"/>
                <a:cs typeface="Times New Roman" pitchFamily="18" charset="0"/>
              </a:rPr>
              <a:t>Профилактические мероприятия с дошкольниками :</a:t>
            </a:r>
          </a:p>
        </p:txBody>
      </p:sp>
      <p:sp>
        <p:nvSpPr>
          <p:cNvPr id="2" name="Содержимое 1"/>
          <p:cNvSpPr>
            <a:spLocks noGrp="1"/>
          </p:cNvSpPr>
          <p:nvPr>
            <p:ph idx="1"/>
          </p:nvPr>
        </p:nvSpPr>
        <p:spPr>
          <a:xfrm>
            <a:off x="457200" y="1935480"/>
            <a:ext cx="8229600" cy="4922520"/>
          </a:xfrm>
        </p:spPr>
        <p:txBody>
          <a:bodyPr>
            <a:normAutofit fontScale="77500" lnSpcReduction="20000"/>
          </a:bodyPr>
          <a:lstStyle/>
          <a:p>
            <a:r>
              <a:rPr lang="ru-RU" sz="3100" dirty="0">
                <a:latin typeface="Times New Roman" pitchFamily="18" charset="0"/>
                <a:cs typeface="Times New Roman" pitchFamily="18" charset="0"/>
              </a:rPr>
              <a:t>Работа  с дошкольниками может проводится с использованием различных форм. </a:t>
            </a:r>
          </a:p>
          <a:p>
            <a:r>
              <a:rPr lang="ru-RU" sz="3100" dirty="0">
                <a:latin typeface="Times New Roman" pitchFamily="18" charset="0"/>
                <a:cs typeface="Times New Roman" pitchFamily="18" charset="0"/>
              </a:rPr>
              <a:t>Занятия: ознакомление с окружающим миром, развитие речи,  творческая деятельность (рисование, лепка, конструирование, ручной труд, аппликация).  </a:t>
            </a:r>
          </a:p>
          <a:p>
            <a:r>
              <a:rPr lang="ru-RU" sz="3100" dirty="0">
                <a:latin typeface="Times New Roman" pitchFamily="18" charset="0"/>
                <a:cs typeface="Times New Roman" pitchFamily="18" charset="0"/>
              </a:rPr>
              <a:t> Беседы («Осторожно "Дорога"»,  «Внимание – Переходим улицу» , «Игры во дворе»,  «Откуда может прийти беда»).</a:t>
            </a:r>
          </a:p>
          <a:p>
            <a:r>
              <a:rPr lang="ru-RU" sz="3100" dirty="0">
                <a:latin typeface="Times New Roman" pitchFamily="18" charset="0"/>
                <a:cs typeface="Times New Roman" pitchFamily="18" charset="0"/>
              </a:rPr>
              <a:t>Целевые прогулки.</a:t>
            </a:r>
          </a:p>
          <a:p>
            <a:r>
              <a:rPr lang="ru-RU" sz="3100" dirty="0">
                <a:latin typeface="Times New Roman" pitchFamily="18" charset="0"/>
                <a:cs typeface="Times New Roman" pitchFamily="18" charset="0"/>
              </a:rPr>
              <a:t>Встречи с интересными людьми  (персонал ДОУ), включая их рабочее место.</a:t>
            </a:r>
          </a:p>
          <a:p>
            <a:r>
              <a:rPr lang="ru-RU" sz="3100" dirty="0">
                <a:latin typeface="Times New Roman" pitchFamily="18" charset="0"/>
                <a:cs typeface="Times New Roman" pitchFamily="18" charset="0"/>
              </a:rPr>
              <a:t>Игры (дидактические, сюжетно-ролевые, подвижные). </a:t>
            </a:r>
          </a:p>
          <a:p>
            <a:r>
              <a:rPr lang="ru-RU" sz="3100" dirty="0">
                <a:latin typeface="Times New Roman" pitchFamily="18" charset="0"/>
                <a:cs typeface="Times New Roman" pitchFamily="18" charset="0"/>
              </a:rPr>
              <a:t>Праздники и досуги, развлечения.</a:t>
            </a:r>
          </a:p>
          <a:p>
            <a:r>
              <a:rPr lang="ru-RU" sz="3100" dirty="0">
                <a:latin typeface="Times New Roman" pitchFamily="18" charset="0"/>
                <a:cs typeface="Times New Roman" pitchFamily="18" charset="0"/>
              </a:rPr>
              <a:t>Просмотр диафильмов, фильмов; прослушивание   аудиозаписей. </a:t>
            </a:r>
          </a:p>
          <a:p>
            <a:endParaRPr lang="ru-RU" dirty="0"/>
          </a:p>
        </p:txBody>
      </p:sp>
    </p:spTree>
  </p:cSld>
  <p:clrMapOvr>
    <a:masterClrMapping/>
  </p:clrMapOvr>
  <p:transition spd="med" advTm="26141">
    <p:wedge/>
    <p:sndAc>
      <p:stSnd>
        <p:snd r:embed="rId2" name="chimes.wav"/>
      </p:stSnd>
    </p:sndAc>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692697"/>
            <a:ext cx="8352928" cy="5055230"/>
          </a:xfrm>
          <a:prstGeom prst="rect">
            <a:avLst/>
          </a:prstGeom>
        </p:spPr>
        <p:txBody>
          <a:bodyPr wrap="square">
            <a:spAutoFit/>
          </a:bodyPr>
          <a:lstStyle/>
          <a:p>
            <a:r>
              <a:rPr lang="ru-RU" sz="2400" dirty="0">
                <a:latin typeface="Times New Roman" pitchFamily="18" charset="0"/>
                <a:cs typeface="Times New Roman" pitchFamily="18" charset="0"/>
              </a:rPr>
              <a:t>Чтобы ребенок усвоил правила безопасного поведения и правильного обращения с окружающими его предметами, ему необходимы доступные, элементарные знания о свойствах этих предметов. Очень важно приучить ребенка к осторожности, которая отсутствует у детей дошкольного возраста, сформировать у него определенные установки, которые помогли бы сознательно избежать </a:t>
            </a:r>
            <a:r>
              <a:rPr lang="ru-RU" sz="2400" dirty="0" err="1">
                <a:latin typeface="Times New Roman" pitchFamily="18" charset="0"/>
                <a:cs typeface="Times New Roman" pitchFamily="18" charset="0"/>
              </a:rPr>
              <a:t>травмоопасной</a:t>
            </a:r>
            <a:r>
              <a:rPr lang="ru-RU" sz="2400" dirty="0">
                <a:latin typeface="Times New Roman" pitchFamily="18" charset="0"/>
                <a:cs typeface="Times New Roman" pitchFamily="18" charset="0"/>
              </a:rPr>
              <a:t> ситуации. Появление этих качеств обусловливается соответствующей воспитательной работой в детском саду и в семье, постоянным руководством и контролем со стороны воспитателей. В дальнейшем действия детей приобретают все более осмысленный характер. Дети должны своевременно овладевать навыками самообслуживания. </a:t>
            </a:r>
          </a:p>
        </p:txBody>
      </p:sp>
    </p:spTree>
  </p:cSld>
  <p:clrMapOvr>
    <a:masterClrMapping/>
  </p:clrMapOvr>
  <p:transition spd="med" advTm="20987">
    <p:wedge/>
    <p:sndAc>
      <p:stSnd>
        <p:snd r:embed="rId2" name="camera.wav"/>
      </p:stSnd>
    </p:sndAc>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42852"/>
            <a:ext cx="8229600" cy="1143008"/>
          </a:xfrm>
        </p:spPr>
        <p:txBody>
          <a:bodyPr>
            <a:normAutofit/>
          </a:bodyPr>
          <a:lstStyle/>
          <a:p>
            <a:r>
              <a:rPr lang="ru-RU" sz="4800" dirty="0">
                <a:solidFill>
                  <a:srgbClr val="FF0000"/>
                </a:solidFill>
                <a:latin typeface="Times New Roman" pitchFamily="18" charset="0"/>
                <a:cs typeface="Times New Roman" pitchFamily="18" charset="0"/>
              </a:rPr>
              <a:t>           </a:t>
            </a:r>
            <a:r>
              <a:rPr lang="ru-RU" sz="4190" b="1" i="1" dirty="0">
                <a:solidFill>
                  <a:srgbClr val="FF0000"/>
                </a:solidFill>
                <a:latin typeface="Times New Roman" pitchFamily="18" charset="0"/>
                <a:cs typeface="Times New Roman" pitchFamily="18" charset="0"/>
              </a:rPr>
              <a:t>Работа с семьёй:</a:t>
            </a:r>
          </a:p>
        </p:txBody>
      </p:sp>
      <p:sp>
        <p:nvSpPr>
          <p:cNvPr id="3" name="Содержимое 2"/>
          <p:cNvSpPr>
            <a:spLocks noGrp="1"/>
          </p:cNvSpPr>
          <p:nvPr>
            <p:ph idx="1"/>
          </p:nvPr>
        </p:nvSpPr>
        <p:spPr>
          <a:xfrm>
            <a:off x="457200" y="1357298"/>
            <a:ext cx="8229600" cy="4967302"/>
          </a:xfrm>
        </p:spPr>
        <p:txBody>
          <a:bodyPr>
            <a:noAutofit/>
          </a:bodyPr>
          <a:lstStyle/>
          <a:p>
            <a:r>
              <a:rPr lang="ru-RU" sz="2000" dirty="0">
                <a:latin typeface="Times New Roman" pitchFamily="18" charset="0"/>
                <a:cs typeface="Times New Roman" pitchFamily="18" charset="0"/>
              </a:rPr>
              <a:t>Тема детского травматизма - деликатная. Чтобы ее раскрыть, необходим особый подход, хороший иллюстративный конкретный материал, отработанная методика преподнесения информации. </a:t>
            </a:r>
          </a:p>
          <a:p>
            <a:r>
              <a:rPr lang="ru-RU" sz="2000" dirty="0">
                <a:latin typeface="Times New Roman" pitchFamily="18" charset="0"/>
                <a:cs typeface="Times New Roman" pitchFamily="18" charset="0"/>
              </a:rPr>
              <a:t>Проводя работу с родителями, необходимо помочь им осознать всю важность и значение их непосредственного участия в охране здоровья своего ребенка, личной и социальной ответственности за него. Важно убедить родителей в том, что они могут обучить детей избегать опасных ситуаций, влекущих за собой получение травмы. Нужно построить работу так, чтобы родители задумались над этой проблемой и поняли, что опасные ситуации встречаются довольно часто и не исключена возможность травмы у собственного ребенка. </a:t>
            </a:r>
          </a:p>
          <a:p>
            <a:r>
              <a:rPr lang="ru-RU" sz="2000" dirty="0">
                <a:latin typeface="Times New Roman" pitchFamily="18" charset="0"/>
                <a:cs typeface="Times New Roman" pitchFamily="18" charset="0"/>
              </a:rPr>
              <a:t>Не следует диктовать родителям, как им поступать, и декларировать известные истины. Необходимо доходчиво разъяснять те факты, которые лежат в основе поведения, у истоков детских травм, убедить в том, что многое можно предотвратить. </a:t>
            </a:r>
          </a:p>
          <a:p>
            <a:r>
              <a:rPr lang="ru-RU" sz="2000" dirty="0"/>
              <a:t> </a:t>
            </a:r>
            <a:r>
              <a:rPr lang="ru-RU" sz="2000" dirty="0">
                <a:latin typeface="Times New Roman" pitchFamily="18" charset="0"/>
                <a:cs typeface="Times New Roman" pitchFamily="18" charset="0"/>
              </a:rPr>
              <a:t>Родители для детей  всегда являются авторитетом и примером для подражания.</a:t>
            </a:r>
          </a:p>
        </p:txBody>
      </p:sp>
    </p:spTree>
  </p:cSld>
  <p:clrMapOvr>
    <a:masterClrMapping/>
  </p:clrMapOvr>
  <p:transition spd="med" advTm="27517">
    <p:circle/>
    <p:sndAc>
      <p:stSnd>
        <p:snd r:embed="rId2" name="chimes.wav"/>
      </p:stSnd>
    </p:sndAc>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rot="19812901">
            <a:off x="457200" y="152400"/>
            <a:ext cx="8229600" cy="3708648"/>
          </a:xfrm>
        </p:spPr>
        <p:txBody>
          <a:bodyPr>
            <a:normAutofit/>
          </a:bodyPr>
          <a:lstStyle/>
          <a:p>
            <a:r>
              <a:rPr lang="ru-RU" sz="6600" b="1" dirty="0">
                <a:solidFill>
                  <a:srgbClr val="00B0F0"/>
                </a:solidFill>
              </a:rPr>
              <a:t>Спасибо за внимание</a:t>
            </a:r>
          </a:p>
        </p:txBody>
      </p:sp>
      <p:pic>
        <p:nvPicPr>
          <p:cNvPr id="1026" name="Picture 2" descr="C:\Users\Я\Desktop\img19.jpg"/>
          <p:cNvPicPr>
            <a:picLocks noGrp="1" noChangeAspect="1" noChangeArrowheads="1"/>
          </p:cNvPicPr>
          <p:nvPr>
            <p:ph idx="1"/>
          </p:nvPr>
        </p:nvPicPr>
        <p:blipFill>
          <a:blip r:embed="rId3"/>
          <a:srcRect/>
          <a:stretch>
            <a:fillRect/>
          </a:stretch>
        </p:blipFill>
        <p:spPr bwMode="auto">
          <a:xfrm>
            <a:off x="285720" y="1000107"/>
            <a:ext cx="8643998" cy="5643603"/>
          </a:xfrm>
          <a:prstGeom prst="rect">
            <a:avLst/>
          </a:prstGeom>
          <a:noFill/>
        </p:spPr>
      </p:pic>
    </p:spTree>
    <p:extLst>
      <p:ext uri="{BB962C8B-B14F-4D97-AF65-F5344CB8AC3E}">
        <p14:creationId xmlns:p14="http://schemas.microsoft.com/office/powerpoint/2010/main" val="4161219442"/>
      </p:ext>
    </p:extLst>
  </p:cSld>
  <p:clrMapOvr>
    <a:masterClrMapping/>
  </p:clrMapOvr>
  <p:transition spd="med" advTm="10830">
    <p:wedge/>
    <p:sndAc>
      <p:stSnd>
        <p:snd r:embed="rId2" name="chimes.wav"/>
      </p:stSnd>
    </p:sndAc>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42910" y="785794"/>
            <a:ext cx="8143932" cy="874085"/>
          </a:xfrm>
          <a:prstGeom prst="rect">
            <a:avLst/>
          </a:prstGeom>
        </p:spPr>
        <p:txBody>
          <a:bodyPr wrap="square">
            <a:spAutoFit/>
          </a:bodyPr>
          <a:lstStyle/>
          <a:p>
            <a:r>
              <a:rPr lang="ru-RU" sz="2540" b="1" i="1" dirty="0">
                <a:solidFill>
                  <a:srgbClr val="FF0000"/>
                </a:solidFill>
              </a:rPr>
              <a:t>«Без здоровья невозможно и счастье»</a:t>
            </a:r>
            <a:br>
              <a:rPr lang="ru-RU" sz="2540" b="1" i="1" dirty="0">
                <a:solidFill>
                  <a:srgbClr val="FF0000"/>
                </a:solidFill>
              </a:rPr>
            </a:br>
            <a:r>
              <a:rPr lang="ru-RU" sz="2540" b="1" i="1" dirty="0">
                <a:solidFill>
                  <a:srgbClr val="FF0000"/>
                </a:solidFill>
              </a:rPr>
              <a:t>                                                    В.Белинский</a:t>
            </a:r>
          </a:p>
        </p:txBody>
      </p:sp>
      <p:pic>
        <p:nvPicPr>
          <p:cNvPr id="3" name="Picture 7" descr="C:\Documents and Settings\Лена\Рабочий стол\зайка.gif"/>
          <p:cNvPicPr>
            <a:picLocks noChangeAspect="1" noChangeArrowheads="1" noCrop="1"/>
          </p:cNvPicPr>
          <p:nvPr/>
        </p:nvPicPr>
        <p:blipFill>
          <a:blip r:embed="rId4"/>
          <a:srcRect/>
          <a:stretch>
            <a:fillRect/>
          </a:stretch>
        </p:blipFill>
        <p:spPr bwMode="auto">
          <a:xfrm>
            <a:off x="-571536" y="1357298"/>
            <a:ext cx="3416300" cy="2286016"/>
          </a:xfrm>
          <a:prstGeom prst="rect">
            <a:avLst/>
          </a:prstGeom>
          <a:noFill/>
          <a:ln w="9525">
            <a:noFill/>
            <a:miter lim="800000"/>
            <a:headEnd/>
            <a:tailEnd/>
          </a:ln>
        </p:spPr>
      </p:pic>
      <p:sp>
        <p:nvSpPr>
          <p:cNvPr id="4" name="Прямоугольник 3"/>
          <p:cNvSpPr/>
          <p:nvPr/>
        </p:nvSpPr>
        <p:spPr>
          <a:xfrm>
            <a:off x="2286000" y="1859340"/>
            <a:ext cx="5572148" cy="4524315"/>
          </a:xfrm>
          <a:prstGeom prst="rect">
            <a:avLst/>
          </a:prstGeom>
        </p:spPr>
        <p:txBody>
          <a:bodyPr wrap="square">
            <a:spAutoFit/>
          </a:bodyPr>
          <a:lstStyle/>
          <a:p>
            <a:r>
              <a:rPr lang="ru-RU" sz="2400" dirty="0"/>
              <a:t>Охрана здоровья детей - важнейшая задача, как воспитателей, так  и родителей. В связи  с этим остро встает вопрос о профилактике детского травматизма. Это обстоятельства привело к тому, что из заболеваемости детей на первое место вышел травматизм. Каждый год от различных видов детского травматизма страдает и погибает несколько больше детей , нежели от  других заболеваний.</a:t>
            </a:r>
          </a:p>
        </p:txBody>
      </p:sp>
    </p:spTree>
    <p:custDataLst>
      <p:tags r:id="rId1"/>
    </p:custDataLst>
  </p:cSld>
  <p:clrMapOvr>
    <a:masterClrMapping/>
  </p:clrMapOvr>
  <p:transition spd="med" advTm="25983">
    <p:wedge/>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404664"/>
            <a:ext cx="8640960" cy="2677656"/>
          </a:xfrm>
          <a:prstGeom prst="rect">
            <a:avLst/>
          </a:prstGeom>
        </p:spPr>
        <p:txBody>
          <a:bodyPr wrap="square">
            <a:spAutoFit/>
          </a:bodyPr>
          <a:lstStyle/>
          <a:p>
            <a:r>
              <a:rPr lang="ru-RU" sz="2800" dirty="0">
                <a:latin typeface="Times New Roman" panose="02020603050405020304" pitchFamily="18" charset="0"/>
                <a:ea typeface="Times New Roman" panose="02020603050405020304" pitchFamily="18" charset="0"/>
              </a:rPr>
              <a:t>Основные черты, характеризующие детский травматизм, – распределение по полу и возрасту, видам травматизма – остаются постоянными на протяжении последних 20-30 лет. В целом у мальчиков травмы возникают в 2 раза чаще, чем у девочек. </a:t>
            </a:r>
            <a:endParaRPr lang="ru-RU" sz="2800" dirty="0"/>
          </a:p>
        </p:txBody>
      </p:sp>
      <p:sp>
        <p:nvSpPr>
          <p:cNvPr id="5" name="Прямоугольник 4"/>
          <p:cNvSpPr/>
          <p:nvPr/>
        </p:nvSpPr>
        <p:spPr>
          <a:xfrm>
            <a:off x="263488" y="4786323"/>
            <a:ext cx="8484976" cy="1936428"/>
          </a:xfrm>
          <a:prstGeom prst="rect">
            <a:avLst/>
          </a:prstGeom>
        </p:spPr>
        <p:txBody>
          <a:bodyPr wrap="square">
            <a:spAutoFit/>
          </a:bodyPr>
          <a:lstStyle/>
          <a:p>
            <a:pPr>
              <a:lnSpc>
                <a:spcPct val="107000"/>
              </a:lnSpc>
              <a:spcBef>
                <a:spcPts val="840"/>
              </a:spcBef>
              <a:spcAft>
                <a:spcPts val="0"/>
              </a:spcAft>
            </a:pPr>
            <a:r>
              <a:rPr lang="ru-RU" sz="2800" dirty="0">
                <a:latin typeface="Times New Roman" panose="02020603050405020304" pitchFamily="18" charset="0"/>
                <a:ea typeface="Times New Roman" panose="02020603050405020304" pitchFamily="18" charset="0"/>
                <a:cs typeface="Times New Roman" panose="02020603050405020304" pitchFamily="18" charset="0"/>
              </a:rPr>
              <a:t>Причем у детей до 7 лет они составляют около 80% всех повреждений. При этом 78% травм дети получают во дворах, на улицах и только 22% – в помещениях.</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Прямоугольник 5"/>
          <p:cNvSpPr/>
          <p:nvPr/>
        </p:nvSpPr>
        <p:spPr>
          <a:xfrm>
            <a:off x="214282" y="4714884"/>
            <a:ext cx="8352928" cy="374077"/>
          </a:xfrm>
          <a:prstGeom prst="rect">
            <a:avLst/>
          </a:prstGeom>
        </p:spPr>
        <p:txBody>
          <a:bodyPr wrap="square">
            <a:spAutoFit/>
          </a:bodyPr>
          <a:lstStyle/>
          <a:p>
            <a:pPr>
              <a:lnSpc>
                <a:spcPct val="107000"/>
              </a:lnSpc>
              <a:spcBef>
                <a:spcPts val="1030"/>
              </a:spcBef>
              <a:spcAft>
                <a:spcPts val="1235"/>
              </a:spcAft>
            </a:pPr>
            <a:r>
              <a:rPr lang="ru-RU" b="1" u="sng" dirty="0">
                <a:latin typeface="Times New Roman" panose="02020603050405020304" pitchFamily="18" charset="0"/>
                <a:ea typeface="Times New Roman" panose="02020603050405020304" pitchFamily="18" charset="0"/>
                <a:cs typeface="Times New Roman" panose="02020603050405020304" pitchFamily="18" charset="0"/>
              </a:rPr>
              <a:t> </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Содержимое 9" descr="14.jpg"/>
          <p:cNvPicPr>
            <a:picLocks noChangeAspect="1"/>
          </p:cNvPicPr>
          <p:nvPr/>
        </p:nvPicPr>
        <p:blipFill>
          <a:blip r:embed="rId3" cstate="print"/>
          <a:stretch>
            <a:fillRect/>
          </a:stretch>
        </p:blipFill>
        <p:spPr>
          <a:xfrm>
            <a:off x="1643042" y="2643182"/>
            <a:ext cx="3167736" cy="2138922"/>
          </a:xfrm>
          <a:prstGeom prst="rect">
            <a:avLst/>
          </a:prstGeom>
        </p:spPr>
      </p:pic>
      <p:pic>
        <p:nvPicPr>
          <p:cNvPr id="8" name="Рисунок 7" descr="12.jpg"/>
          <p:cNvPicPr>
            <a:picLocks noChangeAspect="1"/>
          </p:cNvPicPr>
          <p:nvPr/>
        </p:nvPicPr>
        <p:blipFill>
          <a:blip r:embed="rId4" cstate="print"/>
          <a:stretch>
            <a:fillRect/>
          </a:stretch>
        </p:blipFill>
        <p:spPr>
          <a:xfrm>
            <a:off x="5143504" y="2571744"/>
            <a:ext cx="3357586" cy="2143141"/>
          </a:xfrm>
          <a:prstGeom prst="rect">
            <a:avLst/>
          </a:prstGeom>
        </p:spPr>
      </p:pic>
    </p:spTree>
    <p:extLst>
      <p:ext uri="{BB962C8B-B14F-4D97-AF65-F5344CB8AC3E}">
        <p14:creationId xmlns:p14="http://schemas.microsoft.com/office/powerpoint/2010/main" val="1629013586"/>
      </p:ext>
    </p:extLst>
  </p:cSld>
  <p:clrMapOvr>
    <a:masterClrMapping/>
  </p:clrMapOvr>
  <p:transition spd="med" advTm="21624">
    <p:wedge/>
    <p:sndAc>
      <p:stSnd>
        <p:snd r:embed="rId2" name="chimes.wav"/>
      </p:stSnd>
    </p:sndAc>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14348" y="612845"/>
            <a:ext cx="4429156" cy="5632311"/>
          </a:xfrm>
          <a:prstGeom prst="rect">
            <a:avLst/>
          </a:prstGeom>
        </p:spPr>
        <p:txBody>
          <a:bodyPr wrap="square">
            <a:spAutoFit/>
          </a:bodyPr>
          <a:lstStyle/>
          <a:p>
            <a:r>
              <a:rPr lang="ru-RU" dirty="0"/>
              <a:t>Строго  говоря,  в полной мере детского травматизма избежать не возможно.    Невозможно водить ребенка все время за руку. Необходимо своевременно объяснить ему, где, когда и как он может попасть в опасную ситуацию. В первичной профилактике детского травматизма большая роль отводится родителям. По частоте полученных детьми травм на первом месте – падение на ровном месте.  Утром, отправляя своего ребенка в детский сад, необходимо проверить, не взял ли он предметы: мелкие игрушки или пуговицы, острые игрушки и т.д. Даже мелкие заколки для волос у девочек могут привести к печальным последствиям. Мелкие предметы дети очень часто толкуют в нос, уши, проглатывают их.  </a:t>
            </a:r>
          </a:p>
        </p:txBody>
      </p:sp>
      <p:pic>
        <p:nvPicPr>
          <p:cNvPr id="3" name="Рисунок 2" descr="15.jpg"/>
          <p:cNvPicPr>
            <a:picLocks noChangeAspect="1"/>
          </p:cNvPicPr>
          <p:nvPr/>
        </p:nvPicPr>
        <p:blipFill>
          <a:blip r:embed="rId3" cstate="print"/>
          <a:stretch>
            <a:fillRect/>
          </a:stretch>
        </p:blipFill>
        <p:spPr>
          <a:xfrm rot="378261">
            <a:off x="5450279" y="921895"/>
            <a:ext cx="3122265" cy="2579965"/>
          </a:xfrm>
          <a:prstGeom prst="rect">
            <a:avLst/>
          </a:prstGeom>
        </p:spPr>
      </p:pic>
      <p:pic>
        <p:nvPicPr>
          <p:cNvPr id="4" name="Рисунок 3" descr="66.jpg"/>
          <p:cNvPicPr>
            <a:picLocks noChangeAspect="1"/>
          </p:cNvPicPr>
          <p:nvPr/>
        </p:nvPicPr>
        <p:blipFill>
          <a:blip r:embed="rId4" cstate="print"/>
          <a:stretch>
            <a:fillRect/>
          </a:stretch>
        </p:blipFill>
        <p:spPr>
          <a:xfrm rot="21251885">
            <a:off x="5330963" y="4109922"/>
            <a:ext cx="3168352" cy="2376264"/>
          </a:xfrm>
          <a:prstGeom prst="rect">
            <a:avLst/>
          </a:prstGeom>
        </p:spPr>
      </p:pic>
    </p:spTree>
  </p:cSld>
  <p:clrMapOvr>
    <a:masterClrMapping/>
  </p:clrMapOvr>
  <p:transition spd="med" advTm="20464">
    <p:wedge/>
    <p:sndAc>
      <p:stSnd>
        <p:snd r:embed="rId2" name="chimes.wav"/>
      </p:stSnd>
    </p:sndAc>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8596" y="714356"/>
            <a:ext cx="4429156" cy="6186309"/>
          </a:xfrm>
          <a:prstGeom prst="rect">
            <a:avLst/>
          </a:prstGeom>
        </p:spPr>
        <p:txBody>
          <a:bodyPr wrap="square">
            <a:spAutoFit/>
          </a:bodyPr>
          <a:lstStyle/>
          <a:p>
            <a:r>
              <a:rPr lang="ru-RU" dirty="0"/>
              <a:t>Конечно, полностью искоренить детский травматизм невозможно - от несчастного случая, не застрахован никто . Бытовой травматизм(дом, квартира, лестничная площадка, двор)  у детей лидирует по частоте и составляет 70 % от  всего количество случаев травматизма. </a:t>
            </a:r>
          </a:p>
          <a:p>
            <a:r>
              <a:rPr lang="ru-RU" dirty="0"/>
              <a:t>Основная ответственность за предотвращение повреждений в быту лежит на родителях ребенка; рациональная организация ухода за детьми, осторожность, ответственность, самодисциплина должны играть ведущую роль  в сохранении, укреплении  здоровья и предупреждении опасных ситуаций.</a:t>
            </a:r>
          </a:p>
          <a:p>
            <a:r>
              <a:rPr lang="ru-RU" dirty="0"/>
              <a:t>Детский травматизм – серьезная проблема, но если родители будут следить за своим ребенком и научат его правилам безопасности, многих травм удастся избежать.</a:t>
            </a:r>
          </a:p>
        </p:txBody>
      </p:sp>
      <p:pic>
        <p:nvPicPr>
          <p:cNvPr id="3" name="Рисунок 2" descr="13.jpg"/>
          <p:cNvPicPr>
            <a:picLocks noChangeAspect="1"/>
          </p:cNvPicPr>
          <p:nvPr/>
        </p:nvPicPr>
        <p:blipFill>
          <a:blip r:embed="rId3" cstate="print"/>
          <a:stretch>
            <a:fillRect/>
          </a:stretch>
        </p:blipFill>
        <p:spPr>
          <a:xfrm>
            <a:off x="5072066" y="928670"/>
            <a:ext cx="3214710" cy="2357454"/>
          </a:xfrm>
          <a:prstGeom prst="rect">
            <a:avLst/>
          </a:prstGeom>
        </p:spPr>
      </p:pic>
      <p:pic>
        <p:nvPicPr>
          <p:cNvPr id="4" name="Содержимое 4" descr="55.jpg"/>
          <p:cNvPicPr>
            <a:picLocks noChangeAspect="1"/>
          </p:cNvPicPr>
          <p:nvPr/>
        </p:nvPicPr>
        <p:blipFill>
          <a:blip r:embed="rId4" cstate="print"/>
          <a:stretch>
            <a:fillRect/>
          </a:stretch>
        </p:blipFill>
        <p:spPr>
          <a:xfrm>
            <a:off x="4857752" y="3714752"/>
            <a:ext cx="3962720" cy="2927248"/>
          </a:xfrm>
          <a:prstGeom prst="rect">
            <a:avLst/>
          </a:prstGeom>
        </p:spPr>
      </p:pic>
    </p:spTree>
  </p:cSld>
  <p:clrMapOvr>
    <a:masterClrMapping/>
  </p:clrMapOvr>
  <p:transition spd="med" advTm="21704">
    <p:wedge/>
    <p:sndAc>
      <p:stSnd>
        <p:snd r:embed="rId2" name="chimes.wav"/>
      </p:stSnd>
    </p:sndAc>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2844" y="857232"/>
            <a:ext cx="8712968" cy="5666359"/>
          </a:xfrm>
          <a:prstGeom prst="rect">
            <a:avLst/>
          </a:prstGeom>
        </p:spPr>
        <p:txBody>
          <a:bodyPr wrap="square">
            <a:spAutoFit/>
          </a:bodyPr>
          <a:lstStyle/>
          <a:p>
            <a:pPr>
              <a:lnSpc>
                <a:spcPct val="107000"/>
              </a:lnSpc>
              <a:spcBef>
                <a:spcPts val="1030"/>
              </a:spcBef>
              <a:spcAft>
                <a:spcPts val="1235"/>
              </a:spcAft>
            </a:pPr>
            <a:r>
              <a:rPr lang="ru-RU" sz="36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Причины детского травматизма: </a:t>
            </a:r>
            <a:endParaRPr lang="ru-RU" sz="3600" b="1" i="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1030"/>
              </a:spcBef>
              <a:spcAft>
                <a:spcPts val="1235"/>
              </a:spcAft>
            </a:pPr>
            <a:r>
              <a:rPr lang="ru-RU" dirty="0">
                <a:latin typeface="Times New Roman" panose="02020603050405020304" pitchFamily="18" charset="0"/>
                <a:ea typeface="Times New Roman" panose="02020603050405020304" pitchFamily="18" charset="0"/>
                <a:cs typeface="Times New Roman" panose="02020603050405020304" pitchFamily="18" charset="0"/>
              </a:rPr>
              <a:t>1. На первое место по частоте встречаемости вышли следующие травмы: порезы, уколы разбитым стеклом или льдом, сухими ветками, сучками на деревьях, кустарниках, занозы от палок, деревянных лопаток и игрушек, досок, ушибы при</a:t>
            </a:r>
            <a:r>
              <a:rPr lang="ru-RU" sz="1400" dirty="0">
                <a:latin typeface="Calibri" panose="020F0502020204030204" pitchFamily="34" charset="0"/>
                <a:ea typeface="Times New Roman" panose="02020603050405020304" pitchFamily="18" charset="0"/>
                <a:cs typeface="Times New Roman" panose="02020603050405020304" pitchFamily="18" charset="0"/>
              </a:rPr>
              <a:t> </a:t>
            </a:r>
            <a:r>
              <a:rPr lang="ru-RU" dirty="0">
                <a:latin typeface="Times New Roman" panose="02020603050405020304" pitchFamily="18" charset="0"/>
                <a:ea typeface="Times New Roman" panose="02020603050405020304" pitchFamily="18" charset="0"/>
                <a:cs typeface="Times New Roman" panose="02020603050405020304" pitchFamily="18" charset="0"/>
              </a:rPr>
              <a:t>катании на велосипедах, самокатах, качелях и каруселях, лыжах, салазках, ледянках.</a:t>
            </a:r>
            <a:endParaRPr lang="ru-RU"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1030"/>
              </a:spcBef>
              <a:spcAft>
                <a:spcPts val="1235"/>
              </a:spcAft>
            </a:pPr>
            <a:r>
              <a:rPr lang="ru-RU" dirty="0">
                <a:latin typeface="Times New Roman" panose="02020603050405020304" pitchFamily="18" charset="0"/>
                <a:ea typeface="Times New Roman" panose="02020603050405020304" pitchFamily="18" charset="0"/>
                <a:cs typeface="Times New Roman" panose="02020603050405020304" pitchFamily="18" charset="0"/>
              </a:rPr>
              <a:t>2. На второе место по частоте встречаемости –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травмирование</a:t>
            </a:r>
            <a:r>
              <a:rPr lang="ru-RU" dirty="0">
                <a:latin typeface="Times New Roman" panose="02020603050405020304" pitchFamily="18" charset="0"/>
                <a:ea typeface="Times New Roman" panose="02020603050405020304" pitchFamily="18" charset="0"/>
                <a:cs typeface="Times New Roman" panose="02020603050405020304" pitchFamily="18" charset="0"/>
              </a:rPr>
              <a:t> во время игр на неочищенных от снега и льда площадках; торчащими из земли металлическими или деревянными предметами, невысокими пеньками сломанных деревьев на площадках для подвижных игр, а так же при наличии ямок и выбоин на участке;</a:t>
            </a:r>
            <a:endParaRPr lang="ru-RU"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1030"/>
              </a:spcBef>
              <a:spcAft>
                <a:spcPts val="1235"/>
              </a:spcAft>
            </a:pPr>
            <a:r>
              <a:rPr lang="ru-RU" dirty="0">
                <a:latin typeface="Times New Roman" panose="02020603050405020304" pitchFamily="18" charset="0"/>
                <a:ea typeface="Times New Roman" panose="02020603050405020304" pitchFamily="18" charset="0"/>
                <a:cs typeface="Times New Roman" panose="02020603050405020304" pitchFamily="18" charset="0"/>
              </a:rPr>
              <a:t>3. На третьем месте – травмы при прикосновении в морозный день к металлическим конструкциям лицом, руками, языком; падение с горок,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травмирование</a:t>
            </a:r>
            <a:r>
              <a:rPr lang="ru-RU" dirty="0">
                <a:latin typeface="Times New Roman" panose="02020603050405020304" pitchFamily="18" charset="0"/>
                <a:ea typeface="Times New Roman" panose="02020603050405020304" pitchFamily="18" charset="0"/>
                <a:cs typeface="Times New Roman" panose="02020603050405020304" pitchFamily="18" charset="0"/>
              </a:rPr>
              <a:t> от падающих с крыш сосульках, свисающими глыбами снега в период оттепели;</a:t>
            </a:r>
            <a:endParaRPr lang="ru-RU"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1030"/>
              </a:spcBef>
              <a:spcAft>
                <a:spcPts val="1235"/>
              </a:spcAft>
            </a:pPr>
            <a:r>
              <a:rPr lang="ru-RU" dirty="0">
                <a:latin typeface="Times New Roman" panose="02020603050405020304" pitchFamily="18" charset="0"/>
                <a:ea typeface="Times New Roman" panose="02020603050405020304" pitchFamily="18" charset="0"/>
                <a:cs typeface="Times New Roman" panose="02020603050405020304" pitchFamily="18" charset="0"/>
              </a:rPr>
              <a:t>4. На четвертом месте –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травмирование</a:t>
            </a:r>
            <a:r>
              <a:rPr lang="ru-RU" dirty="0">
                <a:latin typeface="Times New Roman" panose="02020603050405020304" pitchFamily="18" charset="0"/>
                <a:ea typeface="Times New Roman" panose="02020603050405020304" pitchFamily="18" charset="0"/>
                <a:cs typeface="Times New Roman" panose="02020603050405020304" pitchFamily="18" charset="0"/>
              </a:rPr>
              <a:t> от неприкрепленной мебели в группах;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травмирование</a:t>
            </a:r>
            <a:r>
              <a:rPr lang="ru-RU" dirty="0">
                <a:latin typeface="Times New Roman" panose="02020603050405020304" pitchFamily="18" charset="0"/>
                <a:ea typeface="Times New Roman" panose="02020603050405020304" pitchFamily="18" charset="0"/>
                <a:cs typeface="Times New Roman" panose="02020603050405020304" pitchFamily="18" charset="0"/>
              </a:rPr>
              <a:t> при ДТП. Нередки и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электротравмы</a:t>
            </a:r>
            <a:r>
              <a:rPr lang="ru-RU" dirty="0">
                <a:latin typeface="Times New Roman" panose="02020603050405020304" pitchFamily="18" charset="0"/>
                <a:ea typeface="Times New Roman" panose="02020603050405020304" pitchFamily="18" charset="0"/>
                <a:cs typeface="Times New Roman" panose="02020603050405020304" pitchFamily="18" charset="0"/>
              </a:rPr>
              <a:t>.</a:t>
            </a:r>
            <a:endParaRPr lang="ru-RU" dirty="0"/>
          </a:p>
        </p:txBody>
      </p:sp>
    </p:spTree>
    <p:extLst>
      <p:ext uri="{BB962C8B-B14F-4D97-AF65-F5344CB8AC3E}">
        <p14:creationId xmlns:p14="http://schemas.microsoft.com/office/powerpoint/2010/main" val="2403605903"/>
      </p:ext>
    </p:extLst>
  </p:cSld>
  <p:clrMapOvr>
    <a:masterClrMapping/>
  </p:clrMapOvr>
  <p:transition spd="med" advTm="21578">
    <p:wedge/>
    <p:sndAc>
      <p:stSnd>
        <p:snd r:embed="rId2" name="chimes.wav"/>
      </p:stSnd>
    </p:sndAc>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4290"/>
            <a:ext cx="8229600" cy="857256"/>
          </a:xfrm>
        </p:spPr>
        <p:txBody>
          <a:bodyPr>
            <a:normAutofit fontScale="90000"/>
          </a:bodyPr>
          <a:lstStyle/>
          <a:p>
            <a:r>
              <a:rPr lang="ru-RU" sz="6000" dirty="0">
                <a:solidFill>
                  <a:srgbClr val="FF0000"/>
                </a:solidFill>
                <a:latin typeface="Times New Roman" pitchFamily="18" charset="0"/>
                <a:cs typeface="Times New Roman" pitchFamily="18" charset="0"/>
              </a:rPr>
              <a:t>         </a:t>
            </a:r>
            <a:r>
              <a:rPr lang="ru-RU" sz="5300" b="1" i="1" dirty="0">
                <a:solidFill>
                  <a:srgbClr val="FF0000"/>
                </a:solidFill>
                <a:latin typeface="Times New Roman" pitchFamily="18" charset="0"/>
                <a:cs typeface="Times New Roman" pitchFamily="18" charset="0"/>
              </a:rPr>
              <a:t>Виды травм:</a:t>
            </a:r>
          </a:p>
        </p:txBody>
      </p:sp>
      <p:sp>
        <p:nvSpPr>
          <p:cNvPr id="3" name="Содержимое 2"/>
          <p:cNvSpPr>
            <a:spLocks noGrp="1"/>
          </p:cNvSpPr>
          <p:nvPr>
            <p:ph idx="1"/>
          </p:nvPr>
        </p:nvSpPr>
        <p:spPr>
          <a:xfrm>
            <a:off x="457200" y="1142984"/>
            <a:ext cx="8229600" cy="5181616"/>
          </a:xfrm>
        </p:spPr>
        <p:txBody>
          <a:bodyPr>
            <a:noAutofit/>
          </a:bodyPr>
          <a:lstStyle/>
          <a:p>
            <a:r>
              <a:rPr lang="ru-RU" sz="2000" dirty="0">
                <a:latin typeface="Times New Roman" pitchFamily="18" charset="0"/>
                <a:cs typeface="Times New Roman" pitchFamily="18" charset="0"/>
              </a:rPr>
              <a:t>падения на ровном месте (поскользнулись, зацепились, ноги заплелись);</a:t>
            </a:r>
          </a:p>
          <a:p>
            <a:r>
              <a:rPr lang="ru-RU" sz="2000" dirty="0">
                <a:latin typeface="Times New Roman" pitchFamily="18" charset="0"/>
                <a:cs typeface="Times New Roman" pitchFamily="18" charset="0"/>
              </a:rPr>
              <a:t>падения с высоты (мебель, балкон, дерево, крыша);</a:t>
            </a:r>
          </a:p>
          <a:p>
            <a:r>
              <a:rPr lang="ru-RU" sz="2000" dirty="0">
                <a:latin typeface="Times New Roman" pitchFamily="18" charset="0"/>
                <a:cs typeface="Times New Roman" pitchFamily="18" charset="0"/>
              </a:rPr>
              <a:t>ранения (ножницы, стекло, игла, гвоздь, нож);</a:t>
            </a:r>
          </a:p>
          <a:p>
            <a:r>
              <a:rPr lang="ru-RU" sz="2000" dirty="0">
                <a:latin typeface="Times New Roman" pitchFamily="18" charset="0"/>
                <a:cs typeface="Times New Roman" pitchFamily="18" charset="0"/>
              </a:rPr>
              <a:t>ожоги (кипяток, огонь, электричество, химические вещества);</a:t>
            </a:r>
          </a:p>
          <a:p>
            <a:r>
              <a:rPr lang="ru-RU" sz="2000" dirty="0">
                <a:latin typeface="Times New Roman" pitchFamily="18" charset="0"/>
                <a:cs typeface="Times New Roman" pitchFamily="18" charset="0"/>
              </a:rPr>
              <a:t>ушибы упавшими сверху предметами (полка, ваза, сосулька);</a:t>
            </a:r>
          </a:p>
          <a:p>
            <a:r>
              <a:rPr lang="ru-RU" sz="2000" dirty="0">
                <a:latin typeface="Times New Roman" pitchFamily="18" charset="0"/>
                <a:cs typeface="Times New Roman" pitchFamily="18" charset="0"/>
              </a:rPr>
              <a:t>обморожения (длительное пребывание на улице в морозную, ветреную погоду);</a:t>
            </a:r>
          </a:p>
          <a:p>
            <a:r>
              <a:rPr lang="ru-RU" sz="2000" dirty="0">
                <a:latin typeface="Times New Roman" pitchFamily="18" charset="0"/>
                <a:cs typeface="Times New Roman" pitchFamily="18" charset="0"/>
              </a:rPr>
              <a:t>укусы (собака, кошка, грызуны, насекомые);</a:t>
            </a:r>
          </a:p>
          <a:p>
            <a:r>
              <a:rPr lang="ru-RU" sz="2000" dirty="0">
                <a:latin typeface="Times New Roman" pitchFamily="18" charset="0"/>
                <a:cs typeface="Times New Roman" pitchFamily="18" charset="0"/>
              </a:rPr>
              <a:t>отравления (ядовитые ягоды и растения, грибы, лекарства, недоброкачественная пища);</a:t>
            </a:r>
          </a:p>
          <a:p>
            <a:r>
              <a:rPr lang="ru-RU" sz="2000" dirty="0">
                <a:latin typeface="Times New Roman" pitchFamily="18" charset="0"/>
                <a:cs typeface="Times New Roman" pitchFamily="18" charset="0"/>
              </a:rPr>
              <a:t>повреждения, вызванные попаданием внутрь организма инородных тел (монеты, пуговицы, мозаика, песок и другие мелкие предметы);</a:t>
            </a:r>
          </a:p>
          <a:p>
            <a:r>
              <a:rPr lang="ru-RU" sz="2000" dirty="0">
                <a:latin typeface="Times New Roman" pitchFamily="18" charset="0"/>
                <a:cs typeface="Times New Roman" pitchFamily="18" charset="0"/>
              </a:rPr>
              <a:t>ушибы от избытка движения (об угол, дверь, столкновения друг с другом);</a:t>
            </a:r>
          </a:p>
          <a:p>
            <a:pPr>
              <a:buNone/>
            </a:pPr>
            <a:endParaRPr lang="ru-RU" sz="2000" dirty="0">
              <a:latin typeface="Times New Roman" pitchFamily="18" charset="0"/>
              <a:cs typeface="Times New Roman" pitchFamily="18" charset="0"/>
            </a:endParaRPr>
          </a:p>
          <a:p>
            <a:endParaRPr lang="ru-RU" sz="1800" dirty="0">
              <a:solidFill>
                <a:srgbClr val="FFFF00"/>
              </a:solidFill>
              <a:latin typeface="Times New Roman" pitchFamily="18" charset="0"/>
              <a:cs typeface="Times New Roman" pitchFamily="18" charset="0"/>
            </a:endParaRPr>
          </a:p>
        </p:txBody>
      </p:sp>
    </p:spTree>
  </p:cSld>
  <p:clrMapOvr>
    <a:masterClrMapping/>
  </p:clrMapOvr>
  <p:transition spd="med" advTm="20707">
    <p:wedge/>
    <p:sndAc>
      <p:stSnd>
        <p:snd r:embed="rId2" name="camera.wav"/>
      </p:stSnd>
    </p:sndAc>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85795"/>
            <a:ext cx="8229600" cy="1643074"/>
          </a:xfrm>
        </p:spPr>
        <p:txBody>
          <a:bodyPr>
            <a:noAutofit/>
          </a:bodyPr>
          <a:lstStyle/>
          <a:p>
            <a:r>
              <a:rPr lang="ru-RU" sz="4500" b="1" i="1" dirty="0">
                <a:solidFill>
                  <a:srgbClr val="FF0000"/>
                </a:solidFill>
                <a:latin typeface="Times New Roman" pitchFamily="18" charset="0"/>
                <a:cs typeface="Times New Roman" pitchFamily="18" charset="0"/>
              </a:rPr>
              <a:t>      </a:t>
            </a:r>
            <a:r>
              <a:rPr lang="ru-RU" sz="3600" b="1" i="1" dirty="0">
                <a:solidFill>
                  <a:srgbClr val="FF0000"/>
                </a:solidFill>
                <a:latin typeface="Times New Roman" pitchFamily="18" charset="0"/>
                <a:cs typeface="Times New Roman" pitchFamily="18" charset="0"/>
              </a:rPr>
              <a:t>Предупреждение детского травматизма в ДОУ:</a:t>
            </a:r>
            <a:br>
              <a:rPr lang="ru-RU" sz="4500" b="1" i="1" dirty="0">
                <a:solidFill>
                  <a:srgbClr val="FF0000"/>
                </a:solidFill>
              </a:rPr>
            </a:br>
            <a:endParaRPr lang="ru-RU" sz="4500" b="1" i="1" dirty="0">
              <a:solidFill>
                <a:srgbClr val="FF0000"/>
              </a:solidFill>
            </a:endParaRPr>
          </a:p>
        </p:txBody>
      </p:sp>
      <p:sp>
        <p:nvSpPr>
          <p:cNvPr id="3" name="Содержимое 2"/>
          <p:cNvSpPr>
            <a:spLocks noGrp="1"/>
          </p:cNvSpPr>
          <p:nvPr>
            <p:ph idx="1"/>
          </p:nvPr>
        </p:nvSpPr>
        <p:spPr/>
        <p:txBody>
          <a:bodyPr>
            <a:normAutofit lnSpcReduction="10000"/>
          </a:bodyPr>
          <a:lstStyle/>
          <a:p>
            <a:pPr>
              <a:buNone/>
            </a:pPr>
            <a:r>
              <a:rPr lang="ru-RU" dirty="0">
                <a:latin typeface="Times New Roman" pitchFamily="18" charset="0"/>
                <a:cs typeface="Times New Roman" pitchFamily="18" charset="0"/>
              </a:rPr>
              <a:t>    Многие родители, отдавая ребенка в детский сад, беспокоятся по поводу возможных травм, которые он может там получить. В СМИ регулярно появляются сообщения о случаях травматизма детей в дошкольных образовательных учреждениях</a:t>
            </a:r>
            <a:r>
              <a:rPr lang="ru-RU" dirty="0">
                <a:solidFill>
                  <a:srgbClr val="002060"/>
                </a:solidFill>
                <a:latin typeface="Times New Roman" pitchFamily="18" charset="0"/>
                <a:cs typeface="Times New Roman" pitchFamily="18" charset="0"/>
              </a:rPr>
              <a:t>.                 </a:t>
            </a:r>
            <a:r>
              <a:rPr lang="ru-RU" sz="3200" b="1" i="1" u="sng" dirty="0">
                <a:solidFill>
                  <a:srgbClr val="FF0000"/>
                </a:solidFill>
                <a:latin typeface="Times New Roman" pitchFamily="18" charset="0"/>
                <a:cs typeface="Times New Roman" pitchFamily="18" charset="0"/>
              </a:rPr>
              <a:t>Задача  воспитателей </a:t>
            </a:r>
            <a:r>
              <a:rPr lang="ru-RU" sz="3200" b="1" i="1" dirty="0">
                <a:solidFill>
                  <a:srgbClr val="FF0000"/>
                </a:solidFill>
                <a:latin typeface="Times New Roman" pitchFamily="18" charset="0"/>
                <a:cs typeface="Times New Roman" pitchFamily="18" charset="0"/>
              </a:rPr>
              <a:t>– это предупреждение </a:t>
            </a:r>
            <a:r>
              <a:rPr lang="ru-RU" sz="3200" b="1" i="1" dirty="0" err="1">
                <a:solidFill>
                  <a:srgbClr val="FF0000"/>
                </a:solidFill>
                <a:latin typeface="Times New Roman" pitchFamily="18" charset="0"/>
                <a:cs typeface="Times New Roman" pitchFamily="18" charset="0"/>
              </a:rPr>
              <a:t>травмоопасных</a:t>
            </a:r>
            <a:r>
              <a:rPr lang="ru-RU" sz="3200" b="1" i="1" dirty="0">
                <a:solidFill>
                  <a:srgbClr val="FF0000"/>
                </a:solidFill>
                <a:latin typeface="Times New Roman" pitchFamily="18" charset="0"/>
                <a:cs typeface="Times New Roman" pitchFamily="18" charset="0"/>
              </a:rPr>
              <a:t> ситуаций, обеспечение детям полной безопасности во время пребывания их в детском саду.</a:t>
            </a:r>
          </a:p>
        </p:txBody>
      </p:sp>
    </p:spTree>
  </p:cSld>
  <p:clrMapOvr>
    <a:masterClrMapping/>
  </p:clrMapOvr>
  <p:transition spd="med" advTm="21257">
    <p:wedge/>
    <p:sndAc>
      <p:stSnd>
        <p:snd r:embed="rId2" name="camera.wav"/>
      </p:stSnd>
    </p:sndAc>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670" b="1" i="1" dirty="0">
                <a:solidFill>
                  <a:srgbClr val="FF0000"/>
                </a:solidFill>
                <a:latin typeface="Times New Roman" pitchFamily="18" charset="0"/>
                <a:cs typeface="Times New Roman" pitchFamily="18" charset="0"/>
              </a:rPr>
              <a:t>Классификация травм по возрастному принципу:</a:t>
            </a:r>
          </a:p>
        </p:txBody>
      </p:sp>
      <p:sp>
        <p:nvSpPr>
          <p:cNvPr id="3" name="Содержимое 2"/>
          <p:cNvSpPr>
            <a:spLocks noGrp="1"/>
          </p:cNvSpPr>
          <p:nvPr>
            <p:ph sz="half" idx="1"/>
          </p:nvPr>
        </p:nvSpPr>
        <p:spPr/>
        <p:txBody>
          <a:bodyPr>
            <a:noAutofit/>
          </a:bodyPr>
          <a:lstStyle/>
          <a:p>
            <a:r>
              <a:rPr lang="ru-RU" sz="1600" dirty="0">
                <a:latin typeface="Times New Roman" pitchFamily="18" charset="0"/>
                <a:cs typeface="Times New Roman" pitchFamily="18" charset="0"/>
              </a:rPr>
              <a:t>В ясельном возрасте (1–3 года) основные двигательные навыки (ходьбы, лазания) еще находятся в стадии становления, поэтому развитием навыков, а также умением ориентироваться в окружающей обстановке, предвидеть опасность и обусловлены основные воспитательные меры воздействия для профилактики травматизма в этом возрасте. Для малышей до 3-летнего возраста наиболее опасны мелкие предметы, которые взрослые оставляют на виду или, что еще хуже, дают их детям поиграть. Яркие бусинки, блестящие монеты, разноцветные пуговицы, кнопки могут причинить большой вред, если ребенок засунет их в рот, нос, уши...</a:t>
            </a:r>
          </a:p>
          <a:p>
            <a:endParaRPr lang="ru-RU" sz="1600" dirty="0"/>
          </a:p>
        </p:txBody>
      </p:sp>
      <p:sp>
        <p:nvSpPr>
          <p:cNvPr id="4" name="Содержимое 3"/>
          <p:cNvSpPr>
            <a:spLocks noGrp="1"/>
          </p:cNvSpPr>
          <p:nvPr>
            <p:ph sz="half" idx="2"/>
          </p:nvPr>
        </p:nvSpPr>
        <p:spPr/>
        <p:txBody>
          <a:bodyPr>
            <a:noAutofit/>
          </a:bodyPr>
          <a:lstStyle/>
          <a:p>
            <a:r>
              <a:rPr lang="ru-RU" sz="1600" dirty="0">
                <a:latin typeface="Times New Roman" pitchFamily="18" charset="0"/>
                <a:cs typeface="Times New Roman" pitchFamily="18" charset="0"/>
              </a:rPr>
              <a:t>Для детей дошкольного возраста (3–7 лет) характерно расширение круга деятельности, активность, самостоятельность, </a:t>
            </a:r>
          </a:p>
          <a:p>
            <a:r>
              <a:rPr lang="ru-RU" sz="1600" dirty="0">
                <a:latin typeface="Times New Roman" pitchFamily="18" charset="0"/>
                <a:cs typeface="Times New Roman" pitchFamily="18" charset="0"/>
              </a:rPr>
              <a:t>Основное содержание этого возрастного периода – появление начальных форм самосознания. Дети проявляют, с одной стороны, стремление действовать без помощи взрослых, а с другой – активно участвовать в их жизни. Травмы в этом возрасте обусловлены тем, что дети берутся выполнять слишком сложные для них действия, которыми полностью еще не овладели. У дошкольников,  в отличие от детей раннего возраста, основным местом происшествия становится двор. </a:t>
            </a:r>
          </a:p>
          <a:p>
            <a:endParaRPr lang="ru-RU" sz="1600" dirty="0"/>
          </a:p>
        </p:txBody>
      </p:sp>
    </p:spTree>
  </p:cSld>
  <p:clrMapOvr>
    <a:masterClrMapping/>
  </p:clrMapOvr>
  <p:transition spd="med" advTm="31289">
    <p:wedge/>
    <p:sndAc>
      <p:stSnd>
        <p:snd r:embed="rId2" name="camera.wav"/>
      </p:stSnd>
    </p:sndAc>
  </p:transition>
</p:sld>
</file>

<file path=ppt/tags/tag1.xml><?xml version="1.0" encoding="utf-8"?>
<p:tagLst xmlns:a="http://schemas.openxmlformats.org/drawingml/2006/main" xmlns:r="http://schemas.openxmlformats.org/officeDocument/2006/relationships" xmlns:p="http://schemas.openxmlformats.org/presentationml/2006/main">
  <p:tag name="TIMING" val="|8.4"/>
</p:tagLst>
</file>

<file path=ppt/tags/tag2.xml><?xml version="1.0" encoding="utf-8"?>
<p:tagLst xmlns:a="http://schemas.openxmlformats.org/drawingml/2006/main" xmlns:r="http://schemas.openxmlformats.org/officeDocument/2006/relationships" xmlns:p="http://schemas.openxmlformats.org/presentationml/2006/main">
  <p:tag name="TIMING" val="|20.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Городская">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Flow</Template>
  <TotalTime>376</TotalTime>
  <Words>1308</Words>
  <Application>Microsoft Office PowerPoint</Application>
  <PresentationFormat>Экран (4:3)</PresentationFormat>
  <Paragraphs>50</Paragraphs>
  <Slides>13</Slides>
  <Notes>1</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13</vt:i4>
      </vt:variant>
    </vt:vector>
  </HeadingPairs>
  <TitlesOfParts>
    <vt:vector size="19" baseType="lpstr">
      <vt:lpstr>Calibri</vt:lpstr>
      <vt:lpstr>Georgia</vt:lpstr>
      <vt:lpstr>Times New Roman</vt:lpstr>
      <vt:lpstr>Trebuchet MS</vt:lpstr>
      <vt:lpstr>Wingdings 2</vt:lpstr>
      <vt:lpstr>Поток</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Виды травм:</vt:lpstr>
      <vt:lpstr>      Предупреждение детского травматизма в ДОУ: </vt:lpstr>
      <vt:lpstr>Классификация травм по возрастному принципу:</vt:lpstr>
      <vt:lpstr>Профилактические мероприятия с дошкольниками :</vt:lpstr>
      <vt:lpstr>Презентация PowerPoint</vt:lpstr>
      <vt:lpstr>           Работа с семьёй:</vt:lpstr>
      <vt:lpstr>Спасибо за внимание</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ДЕТСКИЙ ТРАВМАТИЗМ</dc:title>
  <dc:creator>VIK</dc:creator>
  <cp:lastModifiedBy>Виктория</cp:lastModifiedBy>
  <cp:revision>39</cp:revision>
  <dcterms:created xsi:type="dcterms:W3CDTF">2014-06-22T04:41:04Z</dcterms:created>
  <dcterms:modified xsi:type="dcterms:W3CDTF">2020-03-12T06:03:11Z</dcterms:modified>
</cp:coreProperties>
</file>